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11" r:id="rId3"/>
    <p:sldId id="312" r:id="rId4"/>
    <p:sldId id="315" r:id="rId5"/>
    <p:sldId id="317" r:id="rId6"/>
    <p:sldId id="316" r:id="rId7"/>
    <p:sldId id="318" r:id="rId8"/>
    <p:sldId id="333" r:id="rId9"/>
    <p:sldId id="332" r:id="rId10"/>
    <p:sldId id="319" r:id="rId11"/>
    <p:sldId id="320" r:id="rId12"/>
    <p:sldId id="314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</p:sldIdLst>
  <p:sldSz cx="24384000" cy="13716000"/>
  <p:notesSz cx="6858000" cy="9144000"/>
  <p:defaultTextStyle>
    <a:lvl1pPr defTabSz="914353">
      <a:defRPr sz="3600">
        <a:uFill>
          <a:solidFill/>
        </a:uFill>
        <a:latin typeface="Calibri"/>
        <a:ea typeface="Calibri"/>
        <a:cs typeface="Calibri"/>
        <a:sym typeface="Calibri"/>
      </a:defRPr>
    </a:lvl1pPr>
    <a:lvl2pPr indent="457178" defTabSz="914353">
      <a:defRPr sz="3600">
        <a:uFill>
          <a:solidFill/>
        </a:uFill>
        <a:latin typeface="Calibri"/>
        <a:ea typeface="Calibri"/>
        <a:cs typeface="Calibri"/>
        <a:sym typeface="Calibri"/>
      </a:defRPr>
    </a:lvl2pPr>
    <a:lvl3pPr indent="914353" defTabSz="914353">
      <a:defRPr sz="3600">
        <a:uFill>
          <a:solidFill/>
        </a:uFill>
        <a:latin typeface="Calibri"/>
        <a:ea typeface="Calibri"/>
        <a:cs typeface="Calibri"/>
        <a:sym typeface="Calibri"/>
      </a:defRPr>
    </a:lvl3pPr>
    <a:lvl4pPr indent="1371531" defTabSz="914353">
      <a:defRPr sz="3600">
        <a:uFill>
          <a:solidFill/>
        </a:uFill>
        <a:latin typeface="Calibri"/>
        <a:ea typeface="Calibri"/>
        <a:cs typeface="Calibri"/>
        <a:sym typeface="Calibri"/>
      </a:defRPr>
    </a:lvl4pPr>
    <a:lvl5pPr indent="1828708" defTabSz="914353">
      <a:defRPr sz="3600">
        <a:uFill>
          <a:solidFill/>
        </a:uFill>
        <a:latin typeface="Calibri"/>
        <a:ea typeface="Calibri"/>
        <a:cs typeface="Calibri"/>
        <a:sym typeface="Calibri"/>
      </a:defRPr>
    </a:lvl5pPr>
    <a:lvl6pPr indent="2285886" defTabSz="914353">
      <a:defRPr sz="3600">
        <a:uFill>
          <a:solidFill/>
        </a:uFill>
        <a:latin typeface="Calibri"/>
        <a:ea typeface="Calibri"/>
        <a:cs typeface="Calibri"/>
        <a:sym typeface="Calibri"/>
      </a:defRPr>
    </a:lvl6pPr>
    <a:lvl7pPr indent="2743062" defTabSz="914353">
      <a:defRPr sz="3600">
        <a:uFill>
          <a:solidFill/>
        </a:uFill>
        <a:latin typeface="Calibri"/>
        <a:ea typeface="Calibri"/>
        <a:cs typeface="Calibri"/>
        <a:sym typeface="Calibri"/>
      </a:defRPr>
    </a:lvl7pPr>
    <a:lvl8pPr indent="3200239" defTabSz="914353">
      <a:defRPr sz="3600">
        <a:uFill>
          <a:solidFill/>
        </a:uFill>
        <a:latin typeface="Calibri"/>
        <a:ea typeface="Calibri"/>
        <a:cs typeface="Calibri"/>
        <a:sym typeface="Calibri"/>
      </a:defRPr>
    </a:lvl8pPr>
    <a:lvl9pPr indent="3657417" defTabSz="914353">
      <a:defRPr sz="3600">
        <a:uFill>
          <a:solidFill/>
        </a:uFill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4C4C4C"/>
    <a:srgbClr val="C9C9C9"/>
    <a:srgbClr val="3C3C3C"/>
    <a:srgbClr val="FFFFFF"/>
    <a:srgbClr val="19C6FE"/>
    <a:srgbClr val="78D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343" autoAdjust="0"/>
  </p:normalViewPr>
  <p:slideViewPr>
    <p:cSldViewPr snapToGrid="0" snapToObjects="1">
      <p:cViewPr>
        <p:scale>
          <a:sx n="50" d="100"/>
          <a:sy n="50" d="100"/>
        </p:scale>
        <p:origin x="-1096" y="-1160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3238453534476"/>
          <c:y val="0.130332952826528"/>
          <c:w val="0.519234580178621"/>
          <c:h val="0.8464570692728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 cmpd="sng"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 w="57150" cmpd="sng">
                <a:solidFill>
                  <a:srgbClr val="FFFFFF"/>
                </a:solidFill>
              </a:ln>
            </c:spPr>
          </c:dPt>
          <c:dPt>
            <c:idx val="1"/>
            <c:bubble3D val="0"/>
            <c:spPr>
              <a:solidFill>
                <a:srgbClr val="C9C9C9"/>
              </a:solidFill>
              <a:ln w="57150" cmpd="sng">
                <a:solidFill>
                  <a:srgbClr val="FFFFFF"/>
                </a:solidFill>
              </a:ln>
            </c:spPr>
          </c:dPt>
          <c:dPt>
            <c:idx val="2"/>
            <c:bubble3D val="0"/>
            <c:spPr>
              <a:solidFill>
                <a:srgbClr val="4C4C4C"/>
              </a:solidFill>
              <a:ln w="57150" cmpd="sng">
                <a:solidFill>
                  <a:srgbClr val="FFFFFF"/>
                </a:solidFill>
              </a:ln>
            </c:spPr>
          </c:dPt>
          <c:dPt>
            <c:idx val="3"/>
            <c:bubble3D val="0"/>
            <c:spPr>
              <a:solidFill>
                <a:srgbClr val="3C3C3C"/>
              </a:solidFill>
              <a:ln w="57150" cmpd="sng">
                <a:solidFill>
                  <a:srgbClr val="FFFFFF"/>
                </a:solidFill>
              </a:ln>
            </c:spPr>
          </c:dPt>
          <c:dPt>
            <c:idx val="4"/>
            <c:bubble3D val="0"/>
            <c:spPr>
              <a:solidFill>
                <a:srgbClr val="19C6FE"/>
              </a:solidFill>
              <a:ln w="57150" cmpd="sng">
                <a:solidFill>
                  <a:srgbClr val="FFFFFF"/>
                </a:solidFill>
              </a:ln>
            </c:spPr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11.0</c:v>
                </c:pt>
                <c:pt idx="1">
                  <c:v>21.0</c:v>
                </c:pt>
                <c:pt idx="2">
                  <c:v>22.0</c:v>
                </c:pt>
                <c:pt idx="3">
                  <c:v>19.0</c:v>
                </c:pt>
                <c:pt idx="4">
                  <c:v>27.0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9C6FE"/>
              </a:solidFill>
            </c:spPr>
          </c:dPt>
          <c:dPt>
            <c:idx val="1"/>
            <c:invertIfNegative val="0"/>
            <c:bubble3D val="0"/>
            <c:spPr>
              <a:solidFill>
                <a:srgbClr val="3C3C3C"/>
              </a:solidFill>
            </c:spPr>
          </c:dPt>
          <c:dPt>
            <c:idx val="2"/>
            <c:invertIfNegative val="0"/>
            <c:bubble3D val="0"/>
            <c:spPr>
              <a:solidFill>
                <a:srgbClr val="C9C9C9"/>
              </a:solidFill>
            </c:spPr>
          </c:dPt>
          <c:cat>
            <c:numRef>
              <c:f>Sheet1!$A$2:$A$4</c:f>
              <c:numCache>
                <c:formatCode>General</c:formatCode>
                <c:ptCount val="3"/>
                <c:pt idx="0">
                  <c:v>50.0</c:v>
                </c:pt>
                <c:pt idx="1">
                  <c:v>100.0</c:v>
                </c:pt>
                <c:pt idx="2">
                  <c:v>150.0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64.0</c:v>
                </c:pt>
                <c:pt idx="1">
                  <c:v>24.0</c:v>
                </c:pt>
                <c:pt idx="2">
                  <c:v>12.0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0239688"/>
        <c:axId val="2070242664"/>
      </c:barChart>
      <c:catAx>
        <c:axId val="2070239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crossAx val="2070242664"/>
        <c:crosses val="autoZero"/>
        <c:auto val="1"/>
        <c:lblAlgn val="ctr"/>
        <c:lblOffset val="100"/>
        <c:noMultiLvlLbl val="0"/>
      </c:catAx>
      <c:valAx>
        <c:axId val="2070242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20702396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09099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48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4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video goes here…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73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414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6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0044229" y="12774193"/>
            <a:ext cx="4470401" cy="48285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</a:rPr>
              <a:t>www.yourwebsite.com</a:t>
            </a:r>
          </a:p>
        </p:txBody>
      </p:sp>
      <p:sp>
        <p:nvSpPr>
          <p:cNvPr id="14" name="Shape 14"/>
          <p:cNvSpPr/>
          <p:nvPr/>
        </p:nvSpPr>
        <p:spPr>
          <a:xfrm>
            <a:off x="1088569" y="12774193"/>
            <a:ext cx="4470401" cy="48285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</a:rPr>
              <a:t>yourmail@business.com</a:t>
            </a:r>
          </a:p>
        </p:txBody>
      </p:sp>
      <p:sp>
        <p:nvSpPr>
          <p:cNvPr id="15" name="Shape 15"/>
          <p:cNvSpPr/>
          <p:nvPr/>
        </p:nvSpPr>
        <p:spPr>
          <a:xfrm>
            <a:off x="23049264" y="12722749"/>
            <a:ext cx="549661" cy="5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20044229" y="12774193"/>
            <a:ext cx="4470401" cy="48285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</a:rPr>
              <a:t>www.yourwebsite.com</a:t>
            </a:r>
          </a:p>
        </p:txBody>
      </p:sp>
      <p:sp>
        <p:nvSpPr>
          <p:cNvPr id="34" name="Shape 34"/>
          <p:cNvSpPr/>
          <p:nvPr/>
        </p:nvSpPr>
        <p:spPr>
          <a:xfrm>
            <a:off x="1088569" y="12774193"/>
            <a:ext cx="4470401" cy="48285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</a:rPr>
              <a:t>yourmail@business.com</a:t>
            </a:r>
          </a:p>
        </p:txBody>
      </p:sp>
      <p:sp>
        <p:nvSpPr>
          <p:cNvPr id="35" name="Shape 35"/>
          <p:cNvSpPr/>
          <p:nvPr/>
        </p:nvSpPr>
        <p:spPr>
          <a:xfrm>
            <a:off x="23049264" y="12722749"/>
            <a:ext cx="549661" cy="549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80808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088569" y="12774193"/>
            <a:ext cx="4470401" cy="48285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200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000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</a:rPr>
              <a:t>yourmail@business.com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</p:sldLayoutIdLst>
  <p:transition xmlns:p14="http://schemas.microsoft.com/office/powerpoint/2010/main" spd="med"/>
  <p:txStyles>
    <p:titleStyle>
      <a:lvl1pPr>
        <a:lnSpc>
          <a:spcPct val="90000"/>
        </a:lnSpc>
        <a:defRPr sz="8800">
          <a:uFill>
            <a:solidFill/>
          </a:uFill>
          <a:latin typeface="+mn-lt"/>
          <a:ea typeface="+mn-ea"/>
          <a:cs typeface="+mn-cs"/>
          <a:sym typeface="Calibri Light"/>
        </a:defRPr>
      </a:lvl1pPr>
      <a:lvl2pPr>
        <a:lnSpc>
          <a:spcPct val="90000"/>
        </a:lnSpc>
        <a:defRPr sz="8800">
          <a:uFill>
            <a:solidFill/>
          </a:uFill>
          <a:latin typeface="+mn-lt"/>
          <a:ea typeface="+mn-ea"/>
          <a:cs typeface="+mn-cs"/>
          <a:sym typeface="Calibri Light"/>
        </a:defRPr>
      </a:lvl2pPr>
      <a:lvl3pPr>
        <a:lnSpc>
          <a:spcPct val="90000"/>
        </a:lnSpc>
        <a:defRPr sz="8800">
          <a:uFill>
            <a:solidFill/>
          </a:uFill>
          <a:latin typeface="+mn-lt"/>
          <a:ea typeface="+mn-ea"/>
          <a:cs typeface="+mn-cs"/>
          <a:sym typeface="Calibri Light"/>
        </a:defRPr>
      </a:lvl3pPr>
      <a:lvl4pPr>
        <a:lnSpc>
          <a:spcPct val="90000"/>
        </a:lnSpc>
        <a:defRPr sz="8800">
          <a:uFill>
            <a:solidFill/>
          </a:uFill>
          <a:latin typeface="+mn-lt"/>
          <a:ea typeface="+mn-ea"/>
          <a:cs typeface="+mn-cs"/>
          <a:sym typeface="Calibri Light"/>
        </a:defRPr>
      </a:lvl4pPr>
      <a:lvl5pPr>
        <a:lnSpc>
          <a:spcPct val="90000"/>
        </a:lnSpc>
        <a:defRPr sz="8800">
          <a:uFill>
            <a:solidFill/>
          </a:uFill>
          <a:latin typeface="+mn-lt"/>
          <a:ea typeface="+mn-ea"/>
          <a:cs typeface="+mn-cs"/>
          <a:sym typeface="Calibri Light"/>
        </a:defRPr>
      </a:lvl5pPr>
      <a:lvl6pPr>
        <a:lnSpc>
          <a:spcPct val="90000"/>
        </a:lnSpc>
        <a:defRPr sz="8800">
          <a:uFill>
            <a:solidFill/>
          </a:uFill>
          <a:latin typeface="+mn-lt"/>
          <a:ea typeface="+mn-ea"/>
          <a:cs typeface="+mn-cs"/>
          <a:sym typeface="Calibri Light"/>
        </a:defRPr>
      </a:lvl6pPr>
      <a:lvl7pPr>
        <a:lnSpc>
          <a:spcPct val="90000"/>
        </a:lnSpc>
        <a:defRPr sz="8800">
          <a:uFill>
            <a:solidFill/>
          </a:uFill>
          <a:latin typeface="+mn-lt"/>
          <a:ea typeface="+mn-ea"/>
          <a:cs typeface="+mn-cs"/>
          <a:sym typeface="Calibri Light"/>
        </a:defRPr>
      </a:lvl7pPr>
      <a:lvl8pPr>
        <a:lnSpc>
          <a:spcPct val="90000"/>
        </a:lnSpc>
        <a:defRPr sz="8800">
          <a:uFill>
            <a:solidFill/>
          </a:uFill>
          <a:latin typeface="+mn-lt"/>
          <a:ea typeface="+mn-ea"/>
          <a:cs typeface="+mn-cs"/>
          <a:sym typeface="Calibri Light"/>
        </a:defRPr>
      </a:lvl8pPr>
      <a:lvl9pPr>
        <a:lnSpc>
          <a:spcPct val="90000"/>
        </a:lnSpc>
        <a:defRPr sz="8800">
          <a:uFill>
            <a:solidFill/>
          </a:uFill>
          <a:latin typeface="+mn-lt"/>
          <a:ea typeface="+mn-ea"/>
          <a:cs typeface="+mn-cs"/>
          <a:sym typeface="Calibri Light"/>
        </a:defRPr>
      </a:lvl9pPr>
    </p:titleStyle>
    <p:bodyStyle>
      <a:lvl1pPr marL="457200" indent="-457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uFill>
            <a:solidFill/>
          </a:uFill>
          <a:latin typeface="Calibri"/>
          <a:ea typeface="Calibri"/>
          <a:cs typeface="Calibri"/>
          <a:sym typeface="Calibri"/>
        </a:defRPr>
      </a:lvl1pPr>
      <a:lvl2pPr marL="990600" indent="-5334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uFill>
            <a:solidFill/>
          </a:uFill>
          <a:latin typeface="Calibri"/>
          <a:ea typeface="Calibri"/>
          <a:cs typeface="Calibri"/>
          <a:sym typeface="Calibri"/>
        </a:defRPr>
      </a:lvl2pPr>
      <a:lvl3pPr marL="1554479" indent="-640079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uFill>
            <a:solidFill/>
          </a:uFill>
          <a:latin typeface="Calibri"/>
          <a:ea typeface="Calibri"/>
          <a:cs typeface="Calibri"/>
          <a:sym typeface="Calibri"/>
        </a:defRPr>
      </a:lvl3pPr>
      <a:lvl4pPr marL="20828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uFill>
            <a:solidFill/>
          </a:uFill>
          <a:latin typeface="Calibri"/>
          <a:ea typeface="Calibri"/>
          <a:cs typeface="Calibri"/>
          <a:sym typeface="Calibri"/>
        </a:defRPr>
      </a:lvl4pPr>
      <a:lvl5pPr marL="25400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uFill>
            <a:solidFill/>
          </a:uFill>
          <a:latin typeface="Calibri"/>
          <a:ea typeface="Calibri"/>
          <a:cs typeface="Calibri"/>
          <a:sym typeface="Calibri"/>
        </a:defRPr>
      </a:lvl5pPr>
      <a:lvl6pPr marL="29972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uFill>
            <a:solidFill/>
          </a:uFill>
          <a:latin typeface="Calibri"/>
          <a:ea typeface="Calibri"/>
          <a:cs typeface="Calibri"/>
          <a:sym typeface="Calibri"/>
        </a:defRPr>
      </a:lvl6pPr>
      <a:lvl7pPr marL="34544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uFill>
            <a:solidFill/>
          </a:uFill>
          <a:latin typeface="Calibri"/>
          <a:ea typeface="Calibri"/>
          <a:cs typeface="Calibri"/>
          <a:sym typeface="Calibri"/>
        </a:defRPr>
      </a:lvl7pPr>
      <a:lvl8pPr marL="39116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uFill>
            <a:solidFill/>
          </a:uFill>
          <a:latin typeface="Calibri"/>
          <a:ea typeface="Calibri"/>
          <a:cs typeface="Calibri"/>
          <a:sym typeface="Calibri"/>
        </a:defRPr>
      </a:lvl8pPr>
      <a:lvl9pPr marL="4368800" indent="-711200">
        <a:lnSpc>
          <a:spcPct val="90000"/>
        </a:lnSpc>
        <a:spcBef>
          <a:spcPts val="1000"/>
        </a:spcBef>
        <a:buSzPct val="100000"/>
        <a:buFont typeface="Arial"/>
        <a:buChar char="•"/>
        <a:defRPr sz="5600">
          <a:uFill>
            <a:solidFill/>
          </a:uFill>
          <a:latin typeface="Calibri"/>
          <a:ea typeface="Calibri"/>
          <a:cs typeface="Calibri"/>
          <a:sym typeface="Calibri"/>
        </a:defRPr>
      </a:lvl9pPr>
    </p:bodyStyle>
    <p:otherStyle>
      <a:lvl1pPr algn="r" defTabSz="914353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1pPr>
      <a:lvl2pPr indent="457178" algn="r" defTabSz="914353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2pPr>
      <a:lvl3pPr indent="914353" algn="r" defTabSz="914353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3pPr>
      <a:lvl4pPr indent="1371531" algn="r" defTabSz="914353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4pPr>
      <a:lvl5pPr indent="1828708" algn="r" defTabSz="914353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5pPr>
      <a:lvl6pPr indent="2285886" algn="r" defTabSz="914353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6pPr>
      <a:lvl7pPr indent="2743062" algn="r" defTabSz="914353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7pPr>
      <a:lvl8pPr indent="3200239" algn="r" defTabSz="914353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8pPr>
      <a:lvl9pPr indent="3657417" algn="r" defTabSz="914353">
        <a:defRPr sz="24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png"/><Relationship Id="rId6" Type="http://schemas.openxmlformats.org/officeDocument/2006/relationships/image" Target="../media/image27.jpg"/><Relationship Id="rId7" Type="http://schemas.openxmlformats.org/officeDocument/2006/relationships/image" Target="../media/image28.png"/><Relationship Id="rId8" Type="http://schemas.openxmlformats.org/officeDocument/2006/relationships/image" Target="../media/image29.jpg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image" Target="../media/image40.jpg"/><Relationship Id="rId6" Type="http://schemas.openxmlformats.org/officeDocument/2006/relationships/image" Target="../media/image41.jpeg"/><Relationship Id="rId7" Type="http://schemas.openxmlformats.org/officeDocument/2006/relationships/image" Target="../media/image42.jpg"/><Relationship Id="rId8" Type="http://schemas.openxmlformats.org/officeDocument/2006/relationships/image" Target="../media/image43.jpg"/><Relationship Id="rId9" Type="http://schemas.openxmlformats.org/officeDocument/2006/relationships/image" Target="../media/image44.jpe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53.jpg"/><Relationship Id="rId6" Type="http://schemas.openxmlformats.org/officeDocument/2006/relationships/image" Target="../media/image54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eg"/><Relationship Id="rId5" Type="http://schemas.microsoft.com/office/2007/relationships/hdphoto" Target="../media/hdphoto2.wdp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4470400" y="7568662"/>
            <a:ext cx="15382238" cy="1749419"/>
            <a:chOff x="4470400" y="6319273"/>
            <a:chExt cx="15382238" cy="1749419"/>
          </a:xfrm>
        </p:grpSpPr>
        <p:sp>
          <p:nvSpPr>
            <p:cNvPr id="223" name="Shape 223"/>
            <p:cNvSpPr/>
            <p:nvPr/>
          </p:nvSpPr>
          <p:spPr>
            <a:xfrm>
              <a:off x="6286991" y="7053031"/>
              <a:ext cx="11747009" cy="101566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/>
            <a:p>
              <a:pPr lvl="0" algn="ctr" defTabSz="1828707">
                <a:defRPr sz="1800">
                  <a:uFillTx/>
                </a:defRPr>
              </a:pPr>
              <a:r>
                <a:rPr lang="en-US" sz="5400" dirty="0" smtClean="0">
                  <a:solidFill>
                    <a:srgbClr val="000000"/>
                  </a:solidFill>
                  <a:uFill>
                    <a:solidFill>
                      <a:srgbClr val="808080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the </a:t>
              </a:r>
              <a:r>
                <a:rPr lang="en-US" sz="5400" b="1" dirty="0" err="1" smtClean="0">
                  <a:solidFill>
                    <a:srgbClr val="19C6FE"/>
                  </a:solidFill>
                  <a:uFill>
                    <a:solidFill>
                      <a:srgbClr val="808080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bl</a:t>
              </a:r>
              <a:r>
                <a:rPr lang="en-US" sz="5400" dirty="0" err="1" smtClean="0">
                  <a:solidFill>
                    <a:srgbClr val="000000"/>
                  </a:solidFill>
                  <a:uFill>
                    <a:solidFill>
                      <a:srgbClr val="808080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uetooth</a:t>
              </a:r>
              <a:r>
                <a:rPr lang="en-US" sz="5400" dirty="0" smtClean="0">
                  <a:solidFill>
                    <a:srgbClr val="000000"/>
                  </a:solidFill>
                  <a:uFill>
                    <a:solidFill>
                      <a:srgbClr val="808080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 r</a:t>
              </a:r>
              <a:r>
                <a:rPr lang="en-US" sz="5400" b="1" dirty="0" smtClean="0">
                  <a:solidFill>
                    <a:srgbClr val="19C6FE"/>
                  </a:solidFill>
                  <a:uFill>
                    <a:solidFill>
                      <a:srgbClr val="808080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ing</a:t>
              </a:r>
              <a:r>
                <a:rPr lang="en-US" sz="5400" dirty="0" smtClean="0">
                  <a:solidFill>
                    <a:srgbClr val="000000"/>
                  </a:solidFill>
                  <a:uFill>
                    <a:solidFill>
                      <a:srgbClr val="808080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 that works with you</a:t>
              </a:r>
              <a:endParaRPr sz="5400" dirty="0">
                <a:solidFill>
                  <a:srgbClr val="000000"/>
                </a:solidFill>
                <a:uFill>
                  <a:solidFill>
                    <a:srgbClr val="808080"/>
                  </a:solidFill>
                </a:u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4470400" y="6512314"/>
              <a:ext cx="7335519" cy="1"/>
            </a:xfrm>
            <a:prstGeom prst="line">
              <a:avLst/>
            </a:prstGeom>
            <a:ln w="12700">
              <a:solidFill>
                <a:srgbClr val="000000"/>
              </a:solidFill>
              <a:miter/>
            </a:ln>
          </p:spPr>
          <p:txBody>
            <a:bodyPr lIns="0" tIns="0" rIns="0" bIns="0"/>
            <a:lstStyle/>
            <a:p>
              <a:pPr lvl="0" defTabSz="457200">
                <a:defRPr sz="24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2517119" y="6512314"/>
              <a:ext cx="7335519" cy="1"/>
            </a:xfrm>
            <a:prstGeom prst="line">
              <a:avLst/>
            </a:prstGeom>
            <a:ln w="12700">
              <a:solidFill>
                <a:schemeClr val="tx1"/>
              </a:solidFill>
              <a:miter/>
            </a:ln>
          </p:spPr>
          <p:txBody>
            <a:bodyPr lIns="0" tIns="0" rIns="0" bIns="0"/>
            <a:lstStyle/>
            <a:p>
              <a:pPr lvl="0" defTabSz="457200">
                <a:defRPr sz="24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1968480" y="6319273"/>
              <a:ext cx="386081" cy="386081"/>
            </a:xfrm>
            <a:prstGeom prst="diamond">
              <a:avLst/>
            </a:prstGeom>
            <a:ln w="25400">
              <a:solidFill>
                <a:srgbClr val="000000"/>
              </a:solidFill>
              <a:miter/>
            </a:ln>
          </p:spPr>
          <p:txBody>
            <a:bodyPr lIns="0" tIns="0" rIns="0" bIns="0" anchor="ctr"/>
            <a:lstStyle/>
            <a:p>
              <a:pPr lvl="0" algn="ctr" defTabSz="1828707">
                <a:defRPr sz="4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pPr>
              <a:endParaRPr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 descr="logo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130" y="3445256"/>
            <a:ext cx="6828069" cy="38171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252517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 dirty="0"/>
          </a:p>
        </p:txBody>
      </p:sp>
      <p:sp>
        <p:nvSpPr>
          <p:cNvPr id="9" name="Shape 243"/>
          <p:cNvSpPr/>
          <p:nvPr/>
        </p:nvSpPr>
        <p:spPr>
          <a:xfrm>
            <a:off x="6289011" y="239141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The Future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40" name="Shape 758"/>
          <p:cNvSpPr/>
          <p:nvPr/>
        </p:nvSpPr>
        <p:spPr>
          <a:xfrm>
            <a:off x="7076349" y="4145555"/>
            <a:ext cx="5255580" cy="256890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/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Affordable</a:t>
            </a:r>
          </a:p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Compact and Comfortable</a:t>
            </a:r>
          </a:p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Precise Gesture Recognition</a:t>
            </a:r>
          </a:p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Wide Range of Applications</a:t>
            </a:r>
          </a:p>
        </p:txBody>
      </p:sp>
      <p:sp>
        <p:nvSpPr>
          <p:cNvPr id="41" name="Shape 761"/>
          <p:cNvSpPr/>
          <p:nvPr/>
        </p:nvSpPr>
        <p:spPr>
          <a:xfrm>
            <a:off x="7076348" y="3616659"/>
            <a:ext cx="13919802" cy="55399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1828707">
              <a:defRPr sz="2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3600" b="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WHY OUR PRODUCT? </a:t>
            </a:r>
            <a:endParaRPr sz="3600" b="1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8" name="Shape 759"/>
          <p:cNvSpPr/>
          <p:nvPr/>
        </p:nvSpPr>
        <p:spPr>
          <a:xfrm>
            <a:off x="4795822" y="3601195"/>
            <a:ext cx="1936172" cy="19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C6F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1" name="Shape 758"/>
          <p:cNvSpPr/>
          <p:nvPr/>
        </p:nvSpPr>
        <p:spPr>
          <a:xfrm>
            <a:off x="13465860" y="4141060"/>
            <a:ext cx="5255580" cy="256890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/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User Validated</a:t>
            </a:r>
          </a:p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High Margin</a:t>
            </a:r>
          </a:p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Patentable Design</a:t>
            </a:r>
          </a:p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Already Working Prototype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076348" y="7268822"/>
            <a:ext cx="13016691" cy="2507111"/>
            <a:chOff x="5849369" y="2965591"/>
            <a:chExt cx="9833355" cy="2507111"/>
          </a:xfrm>
        </p:grpSpPr>
        <p:sp>
          <p:nvSpPr>
            <p:cNvPr id="53" name="Shape 758"/>
            <p:cNvSpPr/>
            <p:nvPr/>
          </p:nvSpPr>
          <p:spPr>
            <a:xfrm>
              <a:off x="5849370" y="3507038"/>
              <a:ext cx="7019080" cy="1965664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/>
            <a:p>
              <a:pPr marL="342900" lvl="0" indent="-342900">
                <a:lnSpc>
                  <a:spcPct val="140000"/>
                </a:lnSpc>
                <a:buFont typeface="Wingdings" charset="2"/>
                <a:buChar char="q"/>
                <a:defRPr sz="1800">
                  <a:uFillTx/>
                </a:defRPr>
              </a:pPr>
              <a:r>
                <a:rPr lang="en-US" sz="2800" dirty="0" smtClean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 NFC Implementation for Payments and Security</a:t>
              </a:r>
            </a:p>
            <a:p>
              <a:pPr marL="342900" lvl="0" indent="-342900">
                <a:lnSpc>
                  <a:spcPct val="140000"/>
                </a:lnSpc>
                <a:buFont typeface="Wingdings" charset="2"/>
                <a:buChar char="q"/>
                <a:defRPr sz="1800">
                  <a:uFillTx/>
                </a:defRPr>
              </a:pPr>
              <a:r>
                <a:rPr lang="en-US" sz="2800" dirty="0" smtClean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 Addition of Touch </a:t>
              </a:r>
              <a:r>
                <a:rPr lang="en-US" sz="2800" dirty="0" smtClean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Sensor and Voice Recognition</a:t>
              </a:r>
              <a:endPara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endParaRPr>
            </a:p>
            <a:p>
              <a:pPr marL="342900" lvl="0" indent="-342900">
                <a:lnSpc>
                  <a:spcPct val="140000"/>
                </a:lnSpc>
                <a:buFont typeface="Wingdings" charset="2"/>
                <a:buChar char="q"/>
                <a:defRPr sz="1800">
                  <a:uFillTx/>
                </a:defRPr>
              </a:pPr>
              <a:r>
                <a:rPr lang="en-US" sz="2800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 </a:t>
              </a:r>
              <a:r>
                <a:rPr lang="en-US" sz="2800" dirty="0" smtClean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Alternative Energy Harvesting for Charging</a:t>
              </a:r>
            </a:p>
          </p:txBody>
        </p:sp>
        <p:sp>
          <p:nvSpPr>
            <p:cNvPr id="54" name="Shape 761"/>
            <p:cNvSpPr/>
            <p:nvPr/>
          </p:nvSpPr>
          <p:spPr>
            <a:xfrm>
              <a:off x="5849369" y="2965591"/>
              <a:ext cx="9833355" cy="553998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828707">
                <a:defRPr sz="2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3600" b="1" dirty="0" smtClean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rPr>
                <a:t>IMPROVEMENT IDEAS</a:t>
              </a:r>
              <a:endParaRPr sz="3600" b="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</p:grpSp>
      <p:sp>
        <p:nvSpPr>
          <p:cNvPr id="55" name="Shape 759"/>
          <p:cNvSpPr/>
          <p:nvPr/>
        </p:nvSpPr>
        <p:spPr>
          <a:xfrm>
            <a:off x="4795822" y="7265909"/>
            <a:ext cx="1936172" cy="19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C6F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60" name="Shape 771"/>
          <p:cNvSpPr/>
          <p:nvPr/>
        </p:nvSpPr>
        <p:spPr>
          <a:xfrm>
            <a:off x="5455038" y="4176565"/>
            <a:ext cx="538962" cy="9707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R="457200" defTabSz="914400">
              <a:lnSpc>
                <a:spcPts val="6300"/>
              </a:lnSpc>
              <a:defRPr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8000" dirty="0" smtClean="0">
                <a:solidFill>
                  <a:schemeClr val="tx1"/>
                </a:solidFill>
              </a:rPr>
              <a:t>1</a:t>
            </a:r>
            <a:endParaRPr sz="8000" dirty="0">
              <a:solidFill>
                <a:schemeClr val="tx1"/>
              </a:solidFill>
            </a:endParaRPr>
          </a:p>
        </p:txBody>
      </p:sp>
      <p:sp>
        <p:nvSpPr>
          <p:cNvPr id="61" name="Shape 771"/>
          <p:cNvSpPr/>
          <p:nvPr/>
        </p:nvSpPr>
        <p:spPr>
          <a:xfrm>
            <a:off x="5455038" y="7810269"/>
            <a:ext cx="538962" cy="9707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marR="457200" defTabSz="914400">
              <a:lnSpc>
                <a:spcPts val="6300"/>
              </a:lnSpc>
              <a:defRPr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8000" dirty="0" smtClean="0">
                <a:solidFill>
                  <a:schemeClr val="tx1"/>
                </a:solidFill>
              </a:rPr>
              <a:t>2</a:t>
            </a:r>
            <a:endParaRPr sz="8000" dirty="0">
              <a:solidFill>
                <a:schemeClr val="tx1"/>
              </a:solidFill>
            </a:endParaRPr>
          </a:p>
        </p:txBody>
      </p:sp>
      <p:pic>
        <p:nvPicPr>
          <p:cNvPr id="15" name="Picture 14" descr="logo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601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3" name="Shape 243"/>
          <p:cNvSpPr/>
          <p:nvPr/>
        </p:nvSpPr>
        <p:spPr>
          <a:xfrm>
            <a:off x="6289011" y="5863884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Additional Information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6890718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252517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150786"/>
              </p:ext>
            </p:extLst>
          </p:nvPr>
        </p:nvGraphicFramePr>
        <p:xfrm>
          <a:off x="3229740" y="2455937"/>
          <a:ext cx="17872362" cy="974436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978727"/>
                <a:gridCol w="2978727"/>
                <a:gridCol w="2978727"/>
                <a:gridCol w="2978727"/>
                <a:gridCol w="2978727"/>
                <a:gridCol w="2978727"/>
              </a:tblGrid>
              <a:tr h="1948872"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 smtClean="0">
                          <a:solidFill>
                            <a:schemeClr val="bg1"/>
                          </a:solidFill>
                          <a:latin typeface="PT Sans"/>
                          <a:cs typeface="PT Sans"/>
                        </a:rPr>
                        <a:t>Product</a:t>
                      </a:r>
                      <a:endParaRPr lang="en-US" sz="3800" b="1" dirty="0">
                        <a:solidFill>
                          <a:schemeClr val="bg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 smtClean="0">
                          <a:solidFill>
                            <a:schemeClr val="bg1"/>
                          </a:solidFill>
                          <a:latin typeface="PT Sans"/>
                          <a:cs typeface="PT Sans"/>
                        </a:rPr>
                        <a:t>Price</a:t>
                      </a:r>
                      <a:endParaRPr lang="en-US" sz="3800" b="1" dirty="0">
                        <a:solidFill>
                          <a:schemeClr val="bg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 smtClean="0">
                          <a:solidFill>
                            <a:schemeClr val="bg1"/>
                          </a:solidFill>
                          <a:latin typeface="PT Sans"/>
                          <a:cs typeface="PT Sans"/>
                        </a:rPr>
                        <a:t>Size</a:t>
                      </a:r>
                      <a:endParaRPr lang="en-US" sz="3800" b="1" dirty="0">
                        <a:solidFill>
                          <a:schemeClr val="bg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 smtClean="0">
                          <a:solidFill>
                            <a:schemeClr val="bg1"/>
                          </a:solidFill>
                          <a:latin typeface="PT Sans"/>
                          <a:cs typeface="PT Sans"/>
                        </a:rPr>
                        <a:t>Battery Life</a:t>
                      </a:r>
                      <a:endParaRPr lang="en-US" sz="3800" b="1" dirty="0">
                        <a:solidFill>
                          <a:schemeClr val="bg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 smtClean="0">
                          <a:solidFill>
                            <a:schemeClr val="bg1"/>
                          </a:solidFill>
                          <a:latin typeface="PT Sans"/>
                          <a:cs typeface="PT Sans"/>
                        </a:rPr>
                        <a:t>Flexibility</a:t>
                      </a:r>
                      <a:endParaRPr lang="en-US" sz="3800" b="1" dirty="0">
                        <a:solidFill>
                          <a:schemeClr val="bg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b="1" dirty="0" smtClean="0">
                          <a:solidFill>
                            <a:schemeClr val="bg1"/>
                          </a:solidFill>
                          <a:latin typeface="PT Sans"/>
                          <a:cs typeface="PT Sans"/>
                        </a:rPr>
                        <a:t>Charging</a:t>
                      </a:r>
                      <a:endParaRPr lang="en-US" sz="3800" b="1" dirty="0">
                        <a:solidFill>
                          <a:schemeClr val="bg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>
                    <a:solidFill>
                      <a:srgbClr val="3C3C3C"/>
                    </a:solidFill>
                  </a:tcPr>
                </a:tc>
              </a:tr>
              <a:tr h="194887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Bling</a:t>
                      </a:r>
                      <a:endParaRPr lang="en-US" sz="3600" dirty="0" smtClean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b">
                    <a:solidFill>
                      <a:srgbClr val="19C6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$49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>
                    <a:solidFill>
                      <a:srgbClr val="19C6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Compact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>
                    <a:solidFill>
                      <a:srgbClr val="19C6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9.4 Hours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>
                    <a:solidFill>
                      <a:srgbClr val="19C6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b="1" dirty="0" smtClean="0">
                          <a:solidFill>
                            <a:schemeClr val="tx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>
                    <a:solidFill>
                      <a:srgbClr val="19C6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Micro USB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>
                    <a:solidFill>
                      <a:srgbClr val="19C6FE"/>
                    </a:solidFill>
                  </a:tcPr>
                </a:tc>
              </a:tr>
              <a:tr h="194887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Logbar</a:t>
                      </a:r>
                      <a:endParaRPr lang="en-US" sz="3600" dirty="0" smtClean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$149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Compact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3 Hours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b="1" dirty="0" smtClean="0">
                          <a:solidFill>
                            <a:schemeClr val="tx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Charging</a:t>
                      </a: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Dock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</a:tr>
              <a:tr h="194887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Nod</a:t>
                      </a: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$149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Compact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6 Hours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b="1" dirty="0" smtClean="0">
                          <a:solidFill>
                            <a:schemeClr val="tx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Charging</a:t>
                      </a:r>
                    </a:p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Dock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</a:tr>
              <a:tr h="194887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Myo</a:t>
                      </a:r>
                      <a:endParaRPr lang="en-US" sz="3600" dirty="0" smtClean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$199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Bulky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6 Hours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b="1" dirty="0" smtClean="0">
                          <a:solidFill>
                            <a:schemeClr val="tx1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PT Sans"/>
                          <a:cs typeface="PT Sans"/>
                        </a:rPr>
                        <a:t>Micro USB</a:t>
                      </a:r>
                      <a:endParaRPr lang="en-US" sz="3600" dirty="0">
                        <a:solidFill>
                          <a:schemeClr val="tx1"/>
                        </a:solidFill>
                        <a:latin typeface="PT Sans"/>
                        <a:cs typeface="PT San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044" y="10410726"/>
            <a:ext cx="1225739" cy="1087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44" y="8428797"/>
            <a:ext cx="1225450" cy="1097161"/>
          </a:xfrm>
          <a:prstGeom prst="rect">
            <a:avLst/>
          </a:prstGeom>
        </p:spPr>
      </p:pic>
      <p:pic>
        <p:nvPicPr>
          <p:cNvPr id="7" name="Picture 6" descr="Design-0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44" y="4506336"/>
            <a:ext cx="1235239" cy="1332000"/>
          </a:xfrm>
          <a:prstGeom prst="rect">
            <a:avLst/>
          </a:prstGeom>
        </p:spPr>
      </p:pic>
      <p:pic>
        <p:nvPicPr>
          <p:cNvPr id="2" name="Picture 1" descr="eben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865" y="6575069"/>
            <a:ext cx="1043271" cy="1056312"/>
          </a:xfrm>
          <a:prstGeom prst="rect">
            <a:avLst/>
          </a:prstGeom>
        </p:spPr>
      </p:pic>
      <p:sp>
        <p:nvSpPr>
          <p:cNvPr id="9" name="Shape 243"/>
          <p:cNvSpPr/>
          <p:nvPr/>
        </p:nvSpPr>
        <p:spPr>
          <a:xfrm>
            <a:off x="6289011" y="239141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Competitive Advantages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12" name="Picture 11" descr="logo-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935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3" name="Shape 243"/>
          <p:cNvSpPr/>
          <p:nvPr/>
        </p:nvSpPr>
        <p:spPr>
          <a:xfrm>
            <a:off x="5475111" y="239141"/>
            <a:ext cx="13772445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How We Make It Cheaper and Better  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5" name="Shape 237"/>
          <p:cNvSpPr/>
          <p:nvPr/>
        </p:nvSpPr>
        <p:spPr>
          <a:xfrm>
            <a:off x="0" y="31460"/>
            <a:ext cx="24384000" cy="259643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pic>
        <p:nvPicPr>
          <p:cNvPr id="7" name="Picture 6" descr="gener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6" name="Shape 243"/>
          <p:cNvSpPr/>
          <p:nvPr/>
        </p:nvSpPr>
        <p:spPr>
          <a:xfrm>
            <a:off x="10636949" y="151371"/>
            <a:ext cx="13746702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How We Make It Cheaper and Better?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8" name="Picture 7" descr="logo-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663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3" name="Shape 243"/>
          <p:cNvSpPr/>
          <p:nvPr/>
        </p:nvSpPr>
        <p:spPr>
          <a:xfrm>
            <a:off x="5757332" y="490720"/>
            <a:ext cx="13320889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Why Our Competitors Can’t Do So? 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6" name="Picture 5" descr="as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434" y="4828767"/>
            <a:ext cx="4083049" cy="2942280"/>
          </a:xfrm>
          <a:prstGeom prst="rect">
            <a:avLst/>
          </a:prstGeom>
        </p:spPr>
      </p:pic>
      <p:pic>
        <p:nvPicPr>
          <p:cNvPr id="7" name="Picture 6" descr="nod-char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95" y="8590840"/>
            <a:ext cx="4098788" cy="3524958"/>
          </a:xfrm>
          <a:prstGeom prst="rect">
            <a:avLst/>
          </a:prstGeom>
        </p:spPr>
      </p:pic>
      <p:pic>
        <p:nvPicPr>
          <p:cNvPr id="8" name="Picture 7" descr="Logbars-Ring-Wearable-Jewel-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2" y="4828767"/>
            <a:ext cx="7874000" cy="3086100"/>
          </a:xfrm>
          <a:prstGeom prst="rect">
            <a:avLst/>
          </a:prstGeom>
        </p:spPr>
      </p:pic>
      <p:pic>
        <p:nvPicPr>
          <p:cNvPr id="9" name="Picture 8" descr="asdt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22" y="8590840"/>
            <a:ext cx="4555159" cy="3524958"/>
          </a:xfrm>
          <a:prstGeom prst="rect">
            <a:avLst/>
          </a:prstGeom>
        </p:spPr>
      </p:pic>
      <p:pic>
        <p:nvPicPr>
          <p:cNvPr id="11" name="Picture 10" descr="myo-overview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36" y="4181344"/>
            <a:ext cx="7711685" cy="4406677"/>
          </a:xfrm>
          <a:prstGeom prst="rect">
            <a:avLst/>
          </a:prstGeom>
        </p:spPr>
      </p:pic>
      <p:pic>
        <p:nvPicPr>
          <p:cNvPr id="12" name="Picture 11" descr="asdr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446" y="8588021"/>
            <a:ext cx="4854222" cy="3527777"/>
          </a:xfrm>
          <a:prstGeom prst="rect">
            <a:avLst/>
          </a:prstGeom>
        </p:spPr>
      </p:pic>
      <p:sp>
        <p:nvSpPr>
          <p:cNvPr id="10" name="Shape 243"/>
          <p:cNvSpPr/>
          <p:nvPr/>
        </p:nvSpPr>
        <p:spPr>
          <a:xfrm>
            <a:off x="1749779" y="3001308"/>
            <a:ext cx="4797778" cy="10156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b="1" u="sng" dirty="0" err="1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Logbar</a:t>
            </a:r>
            <a:endParaRPr sz="5400" b="1" u="sng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13" name="Shape 243"/>
          <p:cNvSpPr/>
          <p:nvPr/>
        </p:nvSpPr>
        <p:spPr>
          <a:xfrm>
            <a:off x="17582446" y="3001308"/>
            <a:ext cx="4797778" cy="10156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b="1" u="sng" dirty="0" err="1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Myo</a:t>
            </a:r>
            <a:endParaRPr sz="5400" b="1" u="sng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14" name="Shape 243"/>
          <p:cNvSpPr/>
          <p:nvPr/>
        </p:nvSpPr>
        <p:spPr>
          <a:xfrm>
            <a:off x="9934220" y="3001308"/>
            <a:ext cx="4797778" cy="10156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5400" b="1" u="sng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Nod</a:t>
            </a:r>
            <a:endParaRPr sz="5400" b="1" u="sng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16" name="Picture 15" descr="logo-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628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3" name="Shape 243"/>
          <p:cNvSpPr/>
          <p:nvPr/>
        </p:nvSpPr>
        <p:spPr>
          <a:xfrm>
            <a:off x="6289011" y="380251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Material Cost Breakdown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4" name="Picture 3" descr="Screen Shot 2015-04-27 at 10.2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23" y="1781642"/>
            <a:ext cx="15832666" cy="10387599"/>
          </a:xfrm>
          <a:prstGeom prst="rect">
            <a:avLst/>
          </a:prstGeom>
        </p:spPr>
      </p:pic>
      <p:sp>
        <p:nvSpPr>
          <p:cNvPr id="5" name="Shape 695"/>
          <p:cNvSpPr/>
          <p:nvPr/>
        </p:nvSpPr>
        <p:spPr>
          <a:xfrm>
            <a:off x="3649168" y="12397836"/>
            <a:ext cx="16699054" cy="90280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lnSpc>
                <a:spcPts val="3400"/>
              </a:lnSpc>
              <a:defRPr sz="20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en-US" sz="4000" b="1" i="1" dirty="0" smtClean="0">
                <a:solidFill>
                  <a:srgbClr val="3C3C3C"/>
                </a:solidFill>
              </a:rPr>
              <a:t>This prices are valid in bulk orders over 10,000 units</a:t>
            </a:r>
            <a:endParaRPr sz="4000" b="1" i="1" dirty="0">
              <a:solidFill>
                <a:srgbClr val="3C3C3C"/>
              </a:solidFill>
              <a:uFill>
                <a:solidFill>
                  <a:srgbClr val="595959"/>
                </a:solidFill>
              </a:uFill>
            </a:endParaRPr>
          </a:p>
        </p:txBody>
      </p:sp>
      <p:pic>
        <p:nvPicPr>
          <p:cNvPr id="7" name="Picture 6" descr="logo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427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3" name="Shape 243"/>
          <p:cNvSpPr/>
          <p:nvPr/>
        </p:nvSpPr>
        <p:spPr>
          <a:xfrm>
            <a:off x="6289011" y="662471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Prototype to Mass Production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4" name="Picture 3" descr="dragon-innov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56" y="2980267"/>
            <a:ext cx="7772400" cy="2844800"/>
          </a:xfrm>
          <a:prstGeom prst="rect">
            <a:avLst/>
          </a:prstGeom>
        </p:spPr>
      </p:pic>
      <p:pic>
        <p:nvPicPr>
          <p:cNvPr id="6" name="Picture 5" descr="Screen Shot 2015-04-27 at 10.53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71" y="6597826"/>
            <a:ext cx="5518340" cy="3060347"/>
          </a:xfrm>
          <a:prstGeom prst="rect">
            <a:avLst/>
          </a:prstGeom>
        </p:spPr>
      </p:pic>
      <p:pic>
        <p:nvPicPr>
          <p:cNvPr id="7" name="Picture 6" descr="aswww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91" y="11034889"/>
            <a:ext cx="6091442" cy="168486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0018889" y="3668889"/>
            <a:ext cx="3179742" cy="1444187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0018889" y="7377289"/>
            <a:ext cx="3179742" cy="1444187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0018889" y="11034889"/>
            <a:ext cx="3179742" cy="1444187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758"/>
          <p:cNvSpPr/>
          <p:nvPr/>
        </p:nvSpPr>
        <p:spPr>
          <a:xfrm>
            <a:off x="14838644" y="3443111"/>
            <a:ext cx="9291355" cy="19656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/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Design for Manufacturing (DFM) help</a:t>
            </a:r>
          </a:p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Helps launching hardware </a:t>
            </a:r>
            <a:r>
              <a:rPr lang="en-US" sz="2800" dirty="0" err="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Kickstarter</a:t>
            </a: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800" dirty="0" err="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campaings</a:t>
            </a:r>
            <a:endParaRPr lang="en-US" sz="2800" dirty="0" smtClean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PT Sans"/>
              <a:ea typeface="PT Sans"/>
              <a:cs typeface="PT Sans"/>
              <a:sym typeface="PT Sans"/>
            </a:endParaRPr>
          </a:p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Connects with Chinese assembly houses</a:t>
            </a:r>
          </a:p>
        </p:txBody>
      </p:sp>
      <p:sp>
        <p:nvSpPr>
          <p:cNvPr id="12" name="Shape 758"/>
          <p:cNvSpPr/>
          <p:nvPr/>
        </p:nvSpPr>
        <p:spPr>
          <a:xfrm>
            <a:off x="14784679" y="7323823"/>
            <a:ext cx="9291355" cy="136242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/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In kind sponsor of </a:t>
            </a:r>
            <a:r>
              <a:rPr lang="en-US" sz="2800" b="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MIT100K</a:t>
            </a:r>
          </a:p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We can get initial mass manufacturing for free</a:t>
            </a:r>
          </a:p>
        </p:txBody>
      </p:sp>
      <p:sp>
        <p:nvSpPr>
          <p:cNvPr id="13" name="Shape 758"/>
          <p:cNvSpPr/>
          <p:nvPr/>
        </p:nvSpPr>
        <p:spPr>
          <a:xfrm>
            <a:off x="14784679" y="10754092"/>
            <a:ext cx="9291355" cy="19656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/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Very affordable Chinese manufacturer</a:t>
            </a:r>
          </a:p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$1.25 PCB assembly cost, $2 labor cost = $3.25</a:t>
            </a:r>
          </a:p>
          <a:p>
            <a:pPr marL="342900" lvl="0" indent="-342900">
              <a:lnSpc>
                <a:spcPct val="140000"/>
              </a:lnSpc>
              <a:buFont typeface="Wingdings" charset="2"/>
              <a:buChar char="q"/>
              <a:defRPr sz="1800">
                <a:uFillTx/>
              </a:defRPr>
            </a:pPr>
            <a:r>
              <a:rPr lang="en-US" sz="2800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Can produce up to 50,000 units per year</a:t>
            </a:r>
          </a:p>
        </p:txBody>
      </p:sp>
      <p:pic>
        <p:nvPicPr>
          <p:cNvPr id="15" name="Picture 14" descr="logo-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80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3" name="Shape 243"/>
          <p:cNvSpPr/>
          <p:nvPr/>
        </p:nvSpPr>
        <p:spPr>
          <a:xfrm>
            <a:off x="6289011" y="577807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Gesture Recognition Software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944" y="2919588"/>
            <a:ext cx="6639278" cy="2674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6642555"/>
            <a:ext cx="20969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/>
              <a:t>Kiwi Wearable Tech which is a startup that provides a search engine for finding events in sensor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5503332" y="8905334"/>
            <a:ext cx="1323622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Using their software, we can train our system so that it will be able to learn from individuals, and detect and compare gestures in real time</a:t>
            </a:r>
          </a:p>
        </p:txBody>
      </p:sp>
      <p:pic>
        <p:nvPicPr>
          <p:cNvPr id="8" name="Picture 7" descr="logo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715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3" name="Shape 243"/>
          <p:cNvSpPr/>
          <p:nvPr/>
        </p:nvSpPr>
        <p:spPr>
          <a:xfrm>
            <a:off x="6289012" y="534727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Project Milestones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4" name="Picture 3" descr="Screen Shot 2015-04-27 at 10.55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928" y="1983435"/>
            <a:ext cx="20291072" cy="9953507"/>
          </a:xfrm>
          <a:prstGeom prst="rect">
            <a:avLst/>
          </a:prstGeom>
        </p:spPr>
      </p:pic>
      <p:pic>
        <p:nvPicPr>
          <p:cNvPr id="6" name="Picture 5" descr="logo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30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3" name="Shape 243"/>
          <p:cNvSpPr/>
          <p:nvPr/>
        </p:nvSpPr>
        <p:spPr>
          <a:xfrm>
            <a:off x="6966345" y="321387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How to Break-even in 3 Years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7" name="Picture 6" descr="Screen Shot 2015-04-27 at 11.29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1973135"/>
            <a:ext cx="18824222" cy="12099692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rot="10800000">
            <a:off x="15860889" y="4910667"/>
            <a:ext cx="2257777" cy="1552222"/>
          </a:xfrm>
          <a:prstGeom prst="bentUp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341736" y="4318001"/>
            <a:ext cx="5638458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i="1" dirty="0" smtClean="0">
                <a:solidFill>
                  <a:srgbClr val="5B9BD5"/>
                </a:solidFill>
              </a:rPr>
              <a:t>Break-even during </a:t>
            </a:r>
          </a:p>
          <a:p>
            <a:pPr algn="ctr"/>
            <a:r>
              <a:rPr lang="en-US" sz="5400" b="1" i="1" dirty="0" smtClean="0">
                <a:solidFill>
                  <a:srgbClr val="5B9BD5"/>
                </a:solidFill>
              </a:rPr>
              <a:t>3</a:t>
            </a:r>
            <a:r>
              <a:rPr lang="en-US" sz="5400" b="1" i="1" baseline="30000" dirty="0" smtClean="0">
                <a:solidFill>
                  <a:srgbClr val="5B9BD5"/>
                </a:solidFill>
              </a:rPr>
              <a:t>rd</a:t>
            </a:r>
            <a:r>
              <a:rPr lang="en-US" sz="5400" b="1" i="1" dirty="0" smtClean="0">
                <a:solidFill>
                  <a:srgbClr val="5B9BD5"/>
                </a:solidFill>
              </a:rPr>
              <a:t> year</a:t>
            </a:r>
            <a:endParaRPr lang="en-US" sz="5400" b="1" dirty="0">
              <a:solidFill>
                <a:srgbClr val="5B9BD5"/>
              </a:solidFill>
            </a:endParaRPr>
          </a:p>
        </p:txBody>
      </p:sp>
      <p:pic>
        <p:nvPicPr>
          <p:cNvPr id="11" name="Picture 10" descr="logo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347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958048"/>
            <a:ext cx="24384000" cy="170953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8" name="Shape 243"/>
          <p:cNvSpPr/>
          <p:nvPr/>
        </p:nvSpPr>
        <p:spPr>
          <a:xfrm>
            <a:off x="9298189" y="239141"/>
            <a:ext cx="5907817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The Problem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712339" y="2060636"/>
            <a:ext cx="16313216" cy="1935004"/>
            <a:chOff x="4712339" y="2060636"/>
            <a:chExt cx="16313216" cy="1935004"/>
          </a:xfrm>
        </p:grpSpPr>
        <p:grpSp>
          <p:nvGrpSpPr>
            <p:cNvPr id="2" name="Group 1"/>
            <p:cNvGrpSpPr/>
            <p:nvPr/>
          </p:nvGrpSpPr>
          <p:grpSpPr>
            <a:xfrm>
              <a:off x="7218642" y="2259059"/>
              <a:ext cx="13806913" cy="1733326"/>
              <a:chOff x="7218642" y="2259059"/>
              <a:chExt cx="13806913" cy="1733326"/>
            </a:xfrm>
          </p:grpSpPr>
          <p:sp>
            <p:nvSpPr>
              <p:cNvPr id="9" name="Shape 758"/>
              <p:cNvSpPr/>
              <p:nvPr/>
            </p:nvSpPr>
            <p:spPr>
              <a:xfrm>
                <a:off x="7218642" y="2787955"/>
                <a:ext cx="11844591" cy="12044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tIns="91439" bIns="91439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charset="2"/>
                  <a:buChar char="q"/>
                  <a:defRPr sz="1800">
                    <a:uFillTx/>
                  </a:defRPr>
                </a:pP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 Interaction with smart devices is </a:t>
                </a:r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distracting and not natural</a:t>
                </a:r>
              </a:p>
              <a:p>
                <a:pPr marL="342900" lvl="0" indent="-342900">
                  <a:lnSpc>
                    <a:spcPct val="120000"/>
                  </a:lnSpc>
                  <a:buFont typeface="Wingdings" charset="2"/>
                  <a:buChar char="q"/>
                  <a:defRPr sz="1800">
                    <a:uFillTx/>
                  </a:defRPr>
                </a:pPr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 Time between intention and action is long</a:t>
                </a:r>
              </a:p>
            </p:txBody>
          </p:sp>
          <p:sp>
            <p:nvSpPr>
              <p:cNvPr id="12" name="Shape 761"/>
              <p:cNvSpPr/>
              <p:nvPr/>
            </p:nvSpPr>
            <p:spPr>
              <a:xfrm>
                <a:off x="7218642" y="2259059"/>
                <a:ext cx="13806913" cy="55399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828707">
                  <a:defRPr sz="26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3600" b="1" dirty="0" smtClean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Technology interferes with the daily life </a:t>
                </a:r>
                <a:endParaRPr sz="3600" b="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p:grpSp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4712339" y="2060636"/>
              <a:ext cx="1936172" cy="1935004"/>
              <a:chOff x="3343066" y="2978142"/>
              <a:chExt cx="1340250" cy="1446694"/>
            </a:xfrm>
          </p:grpSpPr>
          <p:sp>
            <p:nvSpPr>
              <p:cNvPr id="10" name="Shape 759"/>
              <p:cNvSpPr/>
              <p:nvPr/>
            </p:nvSpPr>
            <p:spPr>
              <a:xfrm>
                <a:off x="3343066" y="2978142"/>
                <a:ext cx="1340250" cy="1446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00C6FD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 algn="ctr" defTabSz="1828707">
                  <a:defRPr sz="4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hape 771"/>
              <p:cNvSpPr/>
              <p:nvPr/>
            </p:nvSpPr>
            <p:spPr>
              <a:xfrm>
                <a:off x="3799386" y="3404595"/>
                <a:ext cx="373078" cy="72579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 marR="457200" defTabSz="914400">
                  <a:lnSpc>
                    <a:spcPts val="6300"/>
                  </a:lnSpc>
                  <a:defRPr>
                    <a:solidFill>
                      <a:srgbClr val="FFFFFF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0" dirty="0" smtClean="0">
                    <a:solidFill>
                      <a:schemeClr val="tx1"/>
                    </a:solidFill>
                  </a:rPr>
                  <a:t>1</a:t>
                </a:r>
                <a:endParaRPr sz="80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712339" y="4806041"/>
            <a:ext cx="15236430" cy="1935004"/>
            <a:chOff x="3343065" y="2978142"/>
            <a:chExt cx="15236430" cy="1935004"/>
          </a:xfrm>
        </p:grpSpPr>
        <p:grpSp>
          <p:nvGrpSpPr>
            <p:cNvPr id="37" name="Group 36"/>
            <p:cNvGrpSpPr/>
            <p:nvPr/>
          </p:nvGrpSpPr>
          <p:grpSpPr>
            <a:xfrm>
              <a:off x="5849369" y="3176565"/>
              <a:ext cx="12730126" cy="1733326"/>
              <a:chOff x="5849369" y="2978142"/>
              <a:chExt cx="12730126" cy="1733326"/>
            </a:xfrm>
          </p:grpSpPr>
          <p:sp>
            <p:nvSpPr>
              <p:cNvPr id="41" name="Shape 758"/>
              <p:cNvSpPr/>
              <p:nvPr/>
            </p:nvSpPr>
            <p:spPr>
              <a:xfrm>
                <a:off x="5849369" y="3507038"/>
                <a:ext cx="12730126" cy="12044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tIns="91439" bIns="91439">
                <a:spAutoFit/>
              </a:bodyPr>
              <a:lstStyle/>
              <a:p>
                <a:pPr marL="342900" lvl="0" indent="-342900">
                  <a:lnSpc>
                    <a:spcPct val="120000"/>
                  </a:lnSpc>
                  <a:buFont typeface="Wingdings" charset="2"/>
                  <a:buChar char="q"/>
                  <a:defRPr sz="1800">
                    <a:uFillTx/>
                  </a:defRPr>
                </a:pPr>
                <a:r>
                  <a:rPr lang="en-US" sz="2800" dirty="0" smtClean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 Disabled people find it hard to interact with current technologies</a:t>
                </a:r>
              </a:p>
              <a:p>
                <a:pPr marL="342900" lvl="0" indent="-342900">
                  <a:lnSpc>
                    <a:spcPct val="120000"/>
                  </a:lnSpc>
                  <a:buFont typeface="Wingdings" charset="2"/>
                  <a:buChar char="q"/>
                  <a:defRPr sz="1800">
                    <a:uFillTx/>
                  </a:defRPr>
                </a:pPr>
                <a:r>
                  <a:rPr lang="en-US" sz="2800" dirty="0" smtClean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 More </a:t>
                </a:r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than</a:t>
                </a:r>
                <a:r>
                  <a:rPr lang="en-US" sz="2800" dirty="0" smtClean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 6M US cases for Peripheral Nerve Disorders a year [1]</a:t>
                </a:r>
              </a:p>
            </p:txBody>
          </p:sp>
          <p:sp>
            <p:nvSpPr>
              <p:cNvPr id="42" name="Shape 761"/>
              <p:cNvSpPr/>
              <p:nvPr/>
            </p:nvSpPr>
            <p:spPr>
              <a:xfrm>
                <a:off x="5849369" y="2978142"/>
                <a:ext cx="12566380" cy="55399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828707">
                  <a:defRPr sz="26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3600" b="1" dirty="0" smtClean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Health barriers and risks exist</a:t>
                </a:r>
                <a:endParaRPr sz="3600" b="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p:grp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3343065" y="2978142"/>
              <a:ext cx="1936172" cy="1935004"/>
              <a:chOff x="3343063" y="2978142"/>
              <a:chExt cx="1340249" cy="1446694"/>
            </a:xfrm>
          </p:grpSpPr>
          <p:sp>
            <p:nvSpPr>
              <p:cNvPr id="39" name="Shape 759"/>
              <p:cNvSpPr/>
              <p:nvPr/>
            </p:nvSpPr>
            <p:spPr>
              <a:xfrm>
                <a:off x="3343063" y="2978142"/>
                <a:ext cx="1340249" cy="1446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00C6FD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 algn="ctr" defTabSz="1828707">
                  <a:defRPr sz="4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Shape 771"/>
              <p:cNvSpPr/>
              <p:nvPr/>
            </p:nvSpPr>
            <p:spPr>
              <a:xfrm>
                <a:off x="3799386" y="3404595"/>
                <a:ext cx="373078" cy="72579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 marR="457200" defTabSz="914400">
                  <a:lnSpc>
                    <a:spcPts val="6300"/>
                  </a:lnSpc>
                  <a:defRPr>
                    <a:solidFill>
                      <a:srgbClr val="FFFFFF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0" dirty="0" smtClean="0">
                    <a:solidFill>
                      <a:schemeClr val="tx1"/>
                    </a:solidFill>
                  </a:rPr>
                  <a:t>2</a:t>
                </a:r>
                <a:endParaRPr sz="80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0" y="13267469"/>
            <a:ext cx="91334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rPr>
              <a:t>[1] Mayo Clinic. </a:t>
            </a:r>
            <a:endParaRPr lang="en-US" sz="2000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4712339" y="7431141"/>
            <a:ext cx="15072684" cy="4603250"/>
            <a:chOff x="4712339" y="7431141"/>
            <a:chExt cx="15072684" cy="4603250"/>
          </a:xfrm>
        </p:grpSpPr>
        <p:sp>
          <p:nvSpPr>
            <p:cNvPr id="34" name="Shape 758"/>
            <p:cNvSpPr/>
            <p:nvPr/>
          </p:nvSpPr>
          <p:spPr>
            <a:xfrm>
              <a:off x="7218643" y="8158460"/>
              <a:ext cx="10780370" cy="387593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/>
            <a:p>
              <a:pPr lvl="0">
                <a:defRPr sz="1800">
                  <a:uFillTx/>
                </a:defRPr>
              </a:pPr>
              <a:endParaRPr lang="en-US" sz="28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endParaRPr>
            </a:p>
            <a:p>
              <a:pPr lvl="0">
                <a:defRPr sz="1800">
                  <a:uFillTx/>
                </a:defRPr>
              </a:pPr>
              <a:endParaRPr lang="en-US" sz="28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endParaRPr>
            </a:p>
            <a:p>
              <a:pPr lvl="0">
                <a:defRPr sz="1800">
                  <a:uFillTx/>
                </a:defRPr>
              </a:pPr>
              <a:endParaRPr lang="en-US" sz="28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endParaRPr>
            </a:p>
            <a:p>
              <a:pPr lvl="0">
                <a:defRPr sz="1800">
                  <a:uFillTx/>
                </a:defRPr>
              </a:pPr>
              <a:endParaRPr lang="en-US" sz="2800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endParaRPr>
            </a:p>
            <a:p>
              <a:pPr lvl="0">
                <a:defRPr sz="1800">
                  <a:uFillTx/>
                </a:defRPr>
              </a:pPr>
              <a:endParaRPr lang="en-US" sz="2800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endParaRPr>
            </a:p>
            <a:p>
              <a:pPr marL="342900" lvl="0" indent="-342900">
                <a:lnSpc>
                  <a:spcPct val="120000"/>
                </a:lnSpc>
                <a:buFont typeface="Wingdings" charset="2"/>
                <a:buChar char="q"/>
                <a:defRPr sz="1800">
                  <a:uFillTx/>
                </a:defRPr>
              </a:pPr>
              <a:r>
                <a:rPr lang="en-US" sz="2800" dirty="0" smtClean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 Very </a:t>
              </a:r>
              <a:r>
                <a:rPr 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expensive</a:t>
              </a:r>
              <a:endParaRPr lang="en-US" sz="2800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endParaRPr>
            </a:p>
            <a:p>
              <a:pPr marL="342900" lvl="0" indent="-342900">
                <a:lnSpc>
                  <a:spcPct val="120000"/>
                </a:lnSpc>
                <a:buFont typeface="Wingdings" charset="2"/>
                <a:buChar char="q"/>
                <a:defRPr sz="1800">
                  <a:uFillTx/>
                </a:defRPr>
              </a:pPr>
              <a:r>
                <a:rPr lang="en-US" sz="2800" dirty="0" smtClean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 Uncomfortable to use </a:t>
              </a:r>
            </a:p>
            <a:p>
              <a:pPr marL="342900" lvl="0" indent="-342900">
                <a:lnSpc>
                  <a:spcPct val="120000"/>
                </a:lnSpc>
                <a:buFont typeface="Wingdings" charset="2"/>
                <a:buChar char="q"/>
                <a:defRPr sz="1800">
                  <a:uFillTx/>
                </a:defRPr>
              </a:pPr>
              <a:r>
                <a:rPr lang="en-US" sz="2800" dirty="0" smtClean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 Gesture recognition has defects</a:t>
              </a:r>
              <a:endParaRPr sz="2800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35" name="Shape 761"/>
            <p:cNvSpPr/>
            <p:nvPr/>
          </p:nvSpPr>
          <p:spPr>
            <a:xfrm>
              <a:off x="7218643" y="7629564"/>
              <a:ext cx="12566380" cy="553998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828707">
                <a:defRPr sz="2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3600" b="1" dirty="0" smtClean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rPr>
                <a:t>Current solutions are problematic</a:t>
              </a:r>
              <a:endParaRPr sz="3600" b="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4712339" y="7431141"/>
              <a:ext cx="1936172" cy="1935004"/>
              <a:chOff x="3343066" y="2978142"/>
              <a:chExt cx="1340250" cy="1446694"/>
            </a:xfrm>
          </p:grpSpPr>
          <p:sp>
            <p:nvSpPr>
              <p:cNvPr id="32" name="Shape 759"/>
              <p:cNvSpPr/>
              <p:nvPr/>
            </p:nvSpPr>
            <p:spPr>
              <a:xfrm>
                <a:off x="3343066" y="2978142"/>
                <a:ext cx="1340250" cy="1446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00C6FD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 algn="ctr" defTabSz="1828707">
                  <a:defRPr sz="4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Shape 771"/>
              <p:cNvSpPr/>
              <p:nvPr/>
            </p:nvSpPr>
            <p:spPr>
              <a:xfrm>
                <a:off x="3799386" y="3404595"/>
                <a:ext cx="373078" cy="72579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 marR="457200" defTabSz="914400">
                  <a:lnSpc>
                    <a:spcPts val="6300"/>
                  </a:lnSpc>
                  <a:defRPr>
                    <a:solidFill>
                      <a:srgbClr val="FFFFFF"/>
                    </a:solidFill>
                    <a:uFillTx/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lvl="0" algn="ctr">
                  <a:defRPr sz="1800">
                    <a:solidFill>
                      <a:srgbClr val="000000"/>
                    </a:solidFill>
                  </a:defRPr>
                </a:pPr>
                <a:r>
                  <a:rPr lang="en-US" sz="8000" dirty="0" smtClean="0">
                    <a:solidFill>
                      <a:schemeClr val="tx1"/>
                    </a:solidFill>
                  </a:rPr>
                  <a:t>3</a:t>
                </a:r>
                <a:endParaRPr sz="80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7257" y="8339866"/>
              <a:ext cx="2154301" cy="191215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1888" y="8787746"/>
              <a:ext cx="1645205" cy="1472972"/>
            </a:xfrm>
            <a:prstGeom prst="rect">
              <a:avLst/>
            </a:prstGeom>
          </p:spPr>
        </p:pic>
        <p:pic>
          <p:nvPicPr>
            <p:cNvPr id="28" name="Picture 27" descr="Ring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7865" y="8796447"/>
              <a:ext cx="1349676" cy="1464271"/>
            </a:xfrm>
            <a:prstGeom prst="rect">
              <a:avLst/>
            </a:prstGeom>
          </p:spPr>
        </p:pic>
      </p:grpSp>
      <p:pic>
        <p:nvPicPr>
          <p:cNvPr id="5" name="Picture 4" descr="logo-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469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3" name="Shape 243"/>
          <p:cNvSpPr/>
          <p:nvPr/>
        </p:nvSpPr>
        <p:spPr>
          <a:xfrm>
            <a:off x="6289011" y="493141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Some Compatible </a:t>
            </a: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Products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4" name="Picture 3" descr="amiq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56" y="2424219"/>
            <a:ext cx="7902222" cy="5831840"/>
          </a:xfrm>
          <a:prstGeom prst="rect">
            <a:avLst/>
          </a:prstGeom>
        </p:spPr>
      </p:pic>
      <p:pic>
        <p:nvPicPr>
          <p:cNvPr id="5" name="Picture 4" descr="watxchh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82" y="3725334"/>
            <a:ext cx="4787195" cy="2752638"/>
          </a:xfrm>
          <a:prstGeom prst="rect">
            <a:avLst/>
          </a:prstGeom>
        </p:spPr>
      </p:pic>
      <p:pic>
        <p:nvPicPr>
          <p:cNvPr id="6" name="Picture 5" descr="asdeee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344" y="3725334"/>
            <a:ext cx="3015546" cy="2975517"/>
          </a:xfrm>
          <a:prstGeom prst="rect">
            <a:avLst/>
          </a:prstGeom>
        </p:spPr>
      </p:pic>
      <p:pic>
        <p:nvPicPr>
          <p:cNvPr id="7" name="Picture 6" descr="pavlo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28" y="8711495"/>
            <a:ext cx="3888082" cy="2916061"/>
          </a:xfrm>
          <a:prstGeom prst="rect">
            <a:avLst/>
          </a:prstGeom>
        </p:spPr>
      </p:pic>
      <p:pic>
        <p:nvPicPr>
          <p:cNvPr id="8" name="Picture 7" descr="ad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0" y="3189111"/>
            <a:ext cx="5594915" cy="3723162"/>
          </a:xfrm>
          <a:prstGeom prst="rect">
            <a:avLst/>
          </a:prstGeom>
        </p:spPr>
      </p:pic>
      <p:pic>
        <p:nvPicPr>
          <p:cNvPr id="9" name="Picture 8" descr="ps444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11" y="8984543"/>
            <a:ext cx="5118393" cy="3405013"/>
          </a:xfrm>
          <a:prstGeom prst="rect">
            <a:avLst/>
          </a:prstGeom>
        </p:spPr>
      </p:pic>
      <p:pic>
        <p:nvPicPr>
          <p:cNvPr id="10" name="Picture 9" descr="awwww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472" y="8900582"/>
            <a:ext cx="5110318" cy="3234972"/>
          </a:xfrm>
          <a:prstGeom prst="rect">
            <a:avLst/>
          </a:prstGeom>
        </p:spPr>
      </p:pic>
      <p:pic>
        <p:nvPicPr>
          <p:cNvPr id="11" name="Picture 10" descr="tv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924" y="8900582"/>
            <a:ext cx="4325690" cy="3007078"/>
          </a:xfrm>
          <a:prstGeom prst="rect">
            <a:avLst/>
          </a:prstGeom>
        </p:spPr>
      </p:pic>
      <p:pic>
        <p:nvPicPr>
          <p:cNvPr id="13" name="Picture 12" descr="logo-1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064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3" name="Shape 243"/>
          <p:cNvSpPr/>
          <p:nvPr/>
        </p:nvSpPr>
        <p:spPr>
          <a:xfrm>
            <a:off x="5588001" y="577808"/>
            <a:ext cx="13574888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A Different Approach To Market Size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19468" y="3414889"/>
            <a:ext cx="17695330" cy="6413012"/>
            <a:chOff x="1072447" y="3414889"/>
            <a:chExt cx="18738830" cy="6413012"/>
          </a:xfrm>
        </p:grpSpPr>
        <p:pic>
          <p:nvPicPr>
            <p:cNvPr id="4" name="Picture 3" descr="watxchhh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447" y="4261556"/>
              <a:ext cx="9031108" cy="5192889"/>
            </a:xfrm>
            <a:prstGeom prst="rect">
              <a:avLst/>
            </a:prstGeom>
          </p:spPr>
        </p:pic>
        <p:pic>
          <p:nvPicPr>
            <p:cNvPr id="5" name="Picture 4" descr="pngg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8479" y="3414889"/>
              <a:ext cx="5151966" cy="6413012"/>
            </a:xfrm>
            <a:prstGeom prst="rect">
              <a:avLst/>
            </a:prstGeom>
          </p:spPr>
        </p:pic>
        <p:sp>
          <p:nvSpPr>
            <p:cNvPr id="6" name="Plus 5"/>
            <p:cNvSpPr/>
            <p:nvPr/>
          </p:nvSpPr>
          <p:spPr>
            <a:xfrm>
              <a:off x="10424137" y="5700888"/>
              <a:ext cx="2514342" cy="1933929"/>
            </a:xfrm>
            <a:prstGeom prst="mathPlus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Equal 6"/>
            <p:cNvSpPr/>
            <p:nvPr/>
          </p:nvSpPr>
          <p:spPr>
            <a:xfrm>
              <a:off x="17677677" y="5898444"/>
              <a:ext cx="2133600" cy="1736373"/>
            </a:xfrm>
            <a:prstGeom prst="mathEqual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7599657" y="5143209"/>
            <a:ext cx="678434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i="1" dirty="0" smtClean="0">
                <a:solidFill>
                  <a:srgbClr val="5B9BD5"/>
                </a:solidFill>
              </a:rPr>
              <a:t>Estimated 32 million</a:t>
            </a:r>
          </a:p>
          <a:p>
            <a:pPr algn="ctr"/>
            <a:r>
              <a:rPr lang="en-US" sz="4400" b="1" i="1" dirty="0" err="1">
                <a:solidFill>
                  <a:srgbClr val="5B9BD5"/>
                </a:solidFill>
              </a:rPr>
              <a:t>s</a:t>
            </a:r>
            <a:r>
              <a:rPr lang="en-US" sz="4400" b="1" i="1" dirty="0" err="1" smtClean="0">
                <a:solidFill>
                  <a:srgbClr val="5B9BD5"/>
                </a:solidFill>
              </a:rPr>
              <a:t>martwatch</a:t>
            </a:r>
            <a:r>
              <a:rPr lang="en-US" sz="4400" b="1" i="1" dirty="0" smtClean="0">
                <a:solidFill>
                  <a:srgbClr val="5B9BD5"/>
                </a:solidFill>
              </a:rPr>
              <a:t> + smartphone</a:t>
            </a:r>
          </a:p>
          <a:p>
            <a:pPr algn="ctr"/>
            <a:r>
              <a:rPr lang="en-US" sz="4400" b="1" i="1" dirty="0" smtClean="0">
                <a:solidFill>
                  <a:srgbClr val="5B9BD5"/>
                </a:solidFill>
              </a:rPr>
              <a:t> US owners </a:t>
            </a:r>
          </a:p>
          <a:p>
            <a:pPr algn="ctr"/>
            <a:r>
              <a:rPr lang="en-US" sz="4400" b="1" i="1" dirty="0" smtClean="0">
                <a:solidFill>
                  <a:srgbClr val="5B9BD5"/>
                </a:solidFill>
              </a:rPr>
              <a:t>by the end of 2016</a:t>
            </a:r>
            <a:endParaRPr lang="en-US" sz="4400" b="1" dirty="0">
              <a:solidFill>
                <a:srgbClr val="5B9BD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2979" y="11320002"/>
            <a:ext cx="2331155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i="1" dirty="0" smtClean="0"/>
              <a:t>Assuming this is a reasonable market for wearable devices, we need </a:t>
            </a:r>
            <a:r>
              <a:rPr lang="en-US" sz="4400" b="1" i="1" dirty="0" smtClean="0"/>
              <a:t>%0.3 market penetration </a:t>
            </a:r>
          </a:p>
          <a:p>
            <a:pPr algn="ctr"/>
            <a:r>
              <a:rPr lang="en-US" sz="4400" i="1" dirty="0" smtClean="0"/>
              <a:t>for breaking even in 3 years</a:t>
            </a:r>
            <a:r>
              <a:rPr lang="en-US" sz="4400" b="1" i="1" dirty="0" smtClean="0"/>
              <a:t>  </a:t>
            </a:r>
            <a:endParaRPr lang="en-US" sz="44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93333" y="2229556"/>
            <a:ext cx="184664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 descr="logo-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694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3" name="Shape 243"/>
          <p:cNvSpPr/>
          <p:nvPr/>
        </p:nvSpPr>
        <p:spPr>
          <a:xfrm>
            <a:off x="4426345" y="549585"/>
            <a:ext cx="15639656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Battery Life Calculation for </a:t>
            </a: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Bling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85140" y="10893544"/>
            <a:ext cx="10884253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6600" b="1" dirty="0"/>
              <a:t>(150 </a:t>
            </a:r>
            <a:r>
              <a:rPr lang="en-US" sz="6600" b="1" dirty="0" err="1"/>
              <a:t>mAh</a:t>
            </a:r>
            <a:r>
              <a:rPr lang="en-US" sz="6600" b="1" dirty="0"/>
              <a:t>/16 mA) = 9.4 hours</a:t>
            </a:r>
            <a:endParaRPr lang="en-US" sz="66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768090" y="3463221"/>
            <a:ext cx="22655908" cy="5520972"/>
            <a:chOff x="808401" y="2528358"/>
            <a:chExt cx="22655908" cy="5520972"/>
          </a:xfrm>
        </p:grpSpPr>
        <p:pic>
          <p:nvPicPr>
            <p:cNvPr id="5" name="Picture 4" descr="150ma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43337" y="2528358"/>
              <a:ext cx="5520972" cy="5520972"/>
            </a:xfrm>
            <a:prstGeom prst="rect">
              <a:avLst/>
            </a:prstGeom>
          </p:spPr>
        </p:pic>
        <p:pic>
          <p:nvPicPr>
            <p:cNvPr id="6" name="Picture 5" descr="atmega328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01" y="2961923"/>
              <a:ext cx="4793004" cy="3838222"/>
            </a:xfrm>
            <a:prstGeom prst="rect">
              <a:avLst/>
            </a:prstGeom>
          </p:spPr>
        </p:pic>
        <p:pic>
          <p:nvPicPr>
            <p:cNvPr id="7" name="Picture 6" descr="mpuuu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8267" y="2961923"/>
              <a:ext cx="3781778" cy="3781778"/>
            </a:xfrm>
            <a:prstGeom prst="rect">
              <a:avLst/>
            </a:prstGeom>
          </p:spPr>
        </p:pic>
        <p:pic>
          <p:nvPicPr>
            <p:cNvPr id="8" name="Picture 7" descr="nrf8001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189" y="3582811"/>
              <a:ext cx="3073400" cy="2654300"/>
            </a:xfrm>
            <a:prstGeom prst="rect">
              <a:avLst/>
            </a:prstGeom>
          </p:spPr>
        </p:pic>
        <p:sp>
          <p:nvSpPr>
            <p:cNvPr id="11" name="Plus 10"/>
            <p:cNvSpPr/>
            <p:nvPr/>
          </p:nvSpPr>
          <p:spPr>
            <a:xfrm>
              <a:off x="5033080" y="3951111"/>
              <a:ext cx="1588206" cy="1337733"/>
            </a:xfrm>
            <a:prstGeom prst="mathPlus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Plus 11"/>
            <p:cNvSpPr/>
            <p:nvPr/>
          </p:nvSpPr>
          <p:spPr>
            <a:xfrm>
              <a:off x="10414000" y="3951111"/>
              <a:ext cx="1682044" cy="1337733"/>
            </a:xfrm>
            <a:prstGeom prst="mathPlus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Equal 12"/>
            <p:cNvSpPr/>
            <p:nvPr/>
          </p:nvSpPr>
          <p:spPr>
            <a:xfrm>
              <a:off x="16419689" y="4148667"/>
              <a:ext cx="1219200" cy="1337733"/>
            </a:xfrm>
            <a:prstGeom prst="mathEqual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91439" tIns="91439" rIns="91439" bIns="91439" numCol="1" spcCol="38100" rtlCol="0" anchor="ctr">
              <a:spAutoFit/>
            </a:bodyPr>
            <a:lstStyle/>
            <a:p>
              <a:pPr marL="0" marR="0" indent="0" algn="l" defTabSz="914353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77156" y="2638757"/>
              <a:ext cx="20712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/>
                <a:t>MPU6050</a:t>
              </a:r>
              <a:endParaRPr lang="en-US" u="sng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87534" y="2638757"/>
              <a:ext cx="18401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/>
                <a:t>nRF8001</a:t>
              </a:r>
              <a:r>
                <a:rPr lang="en-US" u="sng" dirty="0"/>
                <a:t>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773375" y="2638757"/>
              <a:ext cx="27682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/>
                <a:t>Atmega-328P </a:t>
              </a:r>
              <a:endParaRPr lang="en-US" u="sng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174986" y="2595034"/>
              <a:ext cx="305767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/>
                <a:t>150 </a:t>
              </a:r>
              <a:r>
                <a:rPr lang="en-US" b="1" u="sng" dirty="0" err="1" smtClean="0"/>
                <a:t>mAh</a:t>
              </a:r>
              <a:r>
                <a:rPr lang="en-US" b="1" u="sng" dirty="0" smtClean="0"/>
                <a:t> Li-ion </a:t>
              </a:r>
              <a:endParaRPr lang="en-US" b="1" u="sng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2077156" y="8385487"/>
            <a:ext cx="1685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1 mA</a:t>
            </a:r>
            <a:endParaRPr lang="en-US" sz="5400" dirty="0"/>
          </a:p>
        </p:txBody>
      </p:sp>
      <p:sp>
        <p:nvSpPr>
          <p:cNvPr id="19" name="Rectangle 18"/>
          <p:cNvSpPr/>
          <p:nvPr/>
        </p:nvSpPr>
        <p:spPr>
          <a:xfrm>
            <a:off x="7587534" y="8401696"/>
            <a:ext cx="20313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14 mA</a:t>
            </a:r>
            <a:endParaRPr lang="en-US" sz="5400" dirty="0"/>
          </a:p>
        </p:txBody>
      </p:sp>
      <p:sp>
        <p:nvSpPr>
          <p:cNvPr id="20" name="Rectangle 19"/>
          <p:cNvSpPr/>
          <p:nvPr/>
        </p:nvSpPr>
        <p:spPr>
          <a:xfrm>
            <a:off x="13349112" y="8364037"/>
            <a:ext cx="1685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1 mA</a:t>
            </a:r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19769087" y="8364037"/>
            <a:ext cx="27487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150 </a:t>
            </a:r>
            <a:r>
              <a:rPr lang="en-US" sz="5400" b="1" dirty="0" err="1"/>
              <a:t>mAh</a:t>
            </a:r>
            <a:endParaRPr lang="en-US" sz="5400" b="1" dirty="0"/>
          </a:p>
        </p:txBody>
      </p:sp>
      <p:sp>
        <p:nvSpPr>
          <p:cNvPr id="22" name="Rectangle 21"/>
          <p:cNvSpPr/>
          <p:nvPr/>
        </p:nvSpPr>
        <p:spPr>
          <a:xfrm>
            <a:off x="11221061" y="8213660"/>
            <a:ext cx="6062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+</a:t>
            </a:r>
            <a:endParaRPr lang="en-US" sz="6600" dirty="0"/>
          </a:p>
        </p:txBody>
      </p:sp>
      <p:sp>
        <p:nvSpPr>
          <p:cNvPr id="23" name="Rectangle 22"/>
          <p:cNvSpPr/>
          <p:nvPr/>
        </p:nvSpPr>
        <p:spPr>
          <a:xfrm>
            <a:off x="5601405" y="8213660"/>
            <a:ext cx="60620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+</a:t>
            </a:r>
            <a:endParaRPr lang="en-US" sz="6600" dirty="0"/>
          </a:p>
        </p:txBody>
      </p:sp>
      <p:sp>
        <p:nvSpPr>
          <p:cNvPr id="24" name="Rectangle 23"/>
          <p:cNvSpPr/>
          <p:nvPr/>
        </p:nvSpPr>
        <p:spPr>
          <a:xfrm>
            <a:off x="16625195" y="8213660"/>
            <a:ext cx="10136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>
                <a:sym typeface="Wingdings"/>
              </a:rPr>
              <a:t></a:t>
            </a:r>
            <a:endParaRPr lang="en-US" sz="6600" dirty="0"/>
          </a:p>
        </p:txBody>
      </p:sp>
      <p:pic>
        <p:nvPicPr>
          <p:cNvPr id="27" name="Picture 26" descr="logo-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1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3"/>
          <p:cNvSpPr/>
          <p:nvPr/>
        </p:nvSpPr>
        <p:spPr>
          <a:xfrm>
            <a:off x="4426345" y="549585"/>
            <a:ext cx="15639656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Prototyping Steps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3" name="Shape 237"/>
          <p:cNvSpPr/>
          <p:nvPr/>
        </p:nvSpPr>
        <p:spPr>
          <a:xfrm>
            <a:off x="0" y="11277600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pic>
        <p:nvPicPr>
          <p:cNvPr id="4" name="Picture 3" descr="Screen Shot 2015-04-27 at 11.52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9" y="2251612"/>
            <a:ext cx="7792814" cy="879289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8748890" y="7083904"/>
            <a:ext cx="2003778" cy="110066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6002000" y="7100387"/>
            <a:ext cx="1902178" cy="110066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3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59061" y="11658981"/>
            <a:ext cx="3134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smtClean="0">
                <a:solidFill>
                  <a:srgbClr val="5B9BD5"/>
                </a:solidFill>
              </a:rPr>
              <a:t>First Prototype</a:t>
            </a:r>
            <a:endParaRPr lang="en-US" b="1" i="1" dirty="0">
              <a:solidFill>
                <a:srgbClr val="5B9BD5"/>
              </a:solidFill>
            </a:endParaRPr>
          </a:p>
        </p:txBody>
      </p:sp>
      <p:pic>
        <p:nvPicPr>
          <p:cNvPr id="8" name="Picture 7" descr="Screen Shot 2015-04-27 at 11.5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316" y="3386952"/>
            <a:ext cx="3548239" cy="42637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93111" y="11658981"/>
            <a:ext cx="6886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solidFill>
                  <a:srgbClr val="5B9BD5"/>
                </a:solidFill>
              </a:rPr>
              <a:t>Second Prototype</a:t>
            </a:r>
            <a:endParaRPr lang="en-US" b="1" i="1" dirty="0">
              <a:solidFill>
                <a:srgbClr val="5B9BD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356668" y="11658981"/>
            <a:ext cx="6886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solidFill>
                  <a:srgbClr val="5B9BD5"/>
                </a:solidFill>
              </a:rPr>
              <a:t>Current Prototype</a:t>
            </a:r>
            <a:endParaRPr lang="en-US" b="1" i="1" dirty="0">
              <a:solidFill>
                <a:srgbClr val="5B9BD5"/>
              </a:solidFill>
            </a:endParaRPr>
          </a:p>
        </p:txBody>
      </p:sp>
      <p:pic>
        <p:nvPicPr>
          <p:cNvPr id="16" name="Picture 15" descr="pcb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03467" y="7678905"/>
            <a:ext cx="2843454" cy="3887756"/>
          </a:xfrm>
          <a:prstGeom prst="rect">
            <a:avLst/>
          </a:prstGeom>
        </p:spPr>
      </p:pic>
      <p:pic>
        <p:nvPicPr>
          <p:cNvPr id="17" name="Picture 16" descr="as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782367" y="7539242"/>
            <a:ext cx="2006599" cy="2229555"/>
          </a:xfrm>
          <a:prstGeom prst="rect">
            <a:avLst/>
          </a:prstGeom>
        </p:spPr>
      </p:pic>
      <p:pic>
        <p:nvPicPr>
          <p:cNvPr id="18" name="Picture 17" descr="Design-0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427" y="4663094"/>
            <a:ext cx="3240129" cy="2987626"/>
          </a:xfrm>
          <a:prstGeom prst="rect">
            <a:avLst/>
          </a:prstGeom>
        </p:spPr>
      </p:pic>
      <p:pic>
        <p:nvPicPr>
          <p:cNvPr id="19" name="Picture 18" descr="logo-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572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252517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8" name="Shape 243"/>
          <p:cNvSpPr/>
          <p:nvPr/>
        </p:nvSpPr>
        <p:spPr>
          <a:xfrm>
            <a:off x="9298189" y="239141"/>
            <a:ext cx="5907817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The Solution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pic>
        <p:nvPicPr>
          <p:cNvPr id="12" name="Picture 11" descr="logo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606800" y="2981565"/>
            <a:ext cx="17195801" cy="7780528"/>
            <a:chOff x="3327400" y="3083165"/>
            <a:chExt cx="17195801" cy="7780528"/>
          </a:xfrm>
        </p:grpSpPr>
        <p:grpSp>
          <p:nvGrpSpPr>
            <p:cNvPr id="22" name="Group 21"/>
            <p:cNvGrpSpPr/>
            <p:nvPr/>
          </p:nvGrpSpPr>
          <p:grpSpPr>
            <a:xfrm>
              <a:off x="11303243" y="3962019"/>
              <a:ext cx="9219958" cy="5987509"/>
              <a:chOff x="10515843" y="3615155"/>
              <a:chExt cx="9219958" cy="5987509"/>
            </a:xfrm>
          </p:grpSpPr>
          <p:sp>
            <p:nvSpPr>
              <p:cNvPr id="89" name="Shape 758"/>
              <p:cNvSpPr/>
              <p:nvPr/>
            </p:nvSpPr>
            <p:spPr>
              <a:xfrm>
                <a:off x="10515843" y="5958079"/>
                <a:ext cx="9219957" cy="364458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tIns="91439" bIns="91439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Font typeface="Wingdings" charset="2"/>
                  <a:buChar char="q"/>
                  <a:defRPr sz="1800">
                    <a:uFillTx/>
                  </a:defRPr>
                </a:pPr>
                <a:r>
                  <a:rPr lang="en-US" sz="3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 </a:t>
                </a:r>
                <a:r>
                  <a:rPr lang="en-US" sz="3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 Affordable, only $49  </a:t>
                </a:r>
              </a:p>
              <a:p>
                <a:pPr marL="342900" lvl="0" indent="-342900">
                  <a:lnSpc>
                    <a:spcPct val="150000"/>
                  </a:lnSpc>
                  <a:buFont typeface="Wingdings" charset="2"/>
                  <a:buChar char="q"/>
                  <a:defRPr sz="1800">
                    <a:uFillTx/>
                  </a:defRPr>
                </a:pPr>
                <a:r>
                  <a:rPr lang="en-US" sz="3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  Compact and comfortable</a:t>
                </a:r>
              </a:p>
              <a:p>
                <a:pPr marL="342900" lvl="0" indent="-342900">
                  <a:lnSpc>
                    <a:spcPct val="150000"/>
                  </a:lnSpc>
                  <a:buFont typeface="Wingdings" charset="2"/>
                  <a:buChar char="q"/>
                  <a:defRPr sz="1800">
                    <a:uFillTx/>
                  </a:defRPr>
                </a:pPr>
                <a:r>
                  <a:rPr lang="en-US" sz="3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 </a:t>
                </a:r>
                <a:r>
                  <a:rPr lang="en-US" sz="3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 Precise gesture recognition </a:t>
                </a:r>
                <a:endParaRPr lang="en-US" sz="38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Wingdings" charset="2"/>
                  <a:buChar char="q"/>
                  <a:defRPr sz="1800">
                    <a:uFillTx/>
                  </a:defRPr>
                </a:pPr>
                <a:r>
                  <a:rPr lang="en-US" sz="3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rPr>
                  <a:t>  Wide range of applications</a:t>
                </a:r>
              </a:p>
            </p:txBody>
          </p:sp>
          <p:sp>
            <p:nvSpPr>
              <p:cNvPr id="90" name="Shape 761"/>
              <p:cNvSpPr/>
              <p:nvPr/>
            </p:nvSpPr>
            <p:spPr>
              <a:xfrm>
                <a:off x="10613539" y="3615155"/>
                <a:ext cx="9122262" cy="123110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1828707">
                  <a:defRPr sz="26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 algn="l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4000" dirty="0" smtClean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A ring that lets you control any </a:t>
                </a:r>
                <a:r>
                  <a:rPr lang="en-US" sz="4000" dirty="0" err="1" smtClean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bluetooth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0" algn="l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4000" dirty="0" smtClean="0">
                    <a:solidFill>
                      <a:schemeClr val="tx1"/>
                    </a:solidFill>
                  </a:rPr>
                  <a:t>e</a:t>
                </a:r>
                <a:r>
                  <a:rPr lang="en-US" sz="4000" dirty="0" smtClean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nabled </a:t>
                </a:r>
                <a:r>
                  <a:rPr lang="en-US" sz="4000" dirty="0" smtClean="0">
                    <a:solidFill>
                      <a:schemeClr val="tx1"/>
                    </a:solidFill>
                    <a:uFillTx/>
                  </a:rPr>
                  <a:t>d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evice using hand gestures </a:t>
                </a:r>
                <a:endParaRPr lang="en-US" sz="4000" dirty="0" smtClean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91" name="Shape 224"/>
              <p:cNvSpPr/>
              <p:nvPr/>
            </p:nvSpPr>
            <p:spPr>
              <a:xfrm>
                <a:off x="10613538" y="5610908"/>
                <a:ext cx="9122262" cy="0"/>
              </a:xfrm>
              <a:prstGeom prst="line">
                <a:avLst/>
              </a:prstGeom>
              <a:ln w="12700">
                <a:solidFill>
                  <a:srgbClr val="000000"/>
                </a:solidFill>
                <a:miter/>
              </a:ln>
            </p:spPr>
            <p:txBody>
              <a:bodyPr lIns="0" tIns="0" rIns="0" bIns="0"/>
              <a:lstStyle/>
              <a:p>
                <a:pPr lvl="0" defTabSz="457200">
                  <a:defRPr sz="2400"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  <p:pic>
          <p:nvPicPr>
            <p:cNvPr id="3" name="Picture 2" descr="look-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7400" y="3083165"/>
              <a:ext cx="7510272" cy="7780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89256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7"/>
          <p:cNvSpPr/>
          <p:nvPr/>
        </p:nvSpPr>
        <p:spPr>
          <a:xfrm>
            <a:off x="0" y="11252517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pic>
        <p:nvPicPr>
          <p:cNvPr id="3" name="bling-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86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252517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 dirty="0"/>
          </a:p>
        </p:txBody>
      </p:sp>
      <p:sp>
        <p:nvSpPr>
          <p:cNvPr id="9" name="Shape 243"/>
          <p:cNvSpPr/>
          <p:nvPr/>
        </p:nvSpPr>
        <p:spPr>
          <a:xfrm>
            <a:off x="6289011" y="239141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Market Research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37267" y="3271379"/>
            <a:ext cx="11153282" cy="7137517"/>
            <a:chOff x="489649" y="2969022"/>
            <a:chExt cx="14093865" cy="8228636"/>
          </a:xfrm>
        </p:grpSpPr>
        <p:graphicFrame>
          <p:nvGraphicFramePr>
            <p:cNvPr id="3" name="Chart 2"/>
            <p:cNvGraphicFramePr/>
            <p:nvPr>
              <p:extLst>
                <p:ext uri="{D42A27DB-BD31-4B8C-83A1-F6EECF244321}">
                  <p14:modId xmlns:p14="http://schemas.microsoft.com/office/powerpoint/2010/main" val="1946099108"/>
                </p:ext>
              </p:extLst>
            </p:nvPr>
          </p:nvGraphicFramePr>
          <p:xfrm>
            <a:off x="1755127" y="3368600"/>
            <a:ext cx="11203656" cy="68648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32" name="Shape 573"/>
            <p:cNvSpPr/>
            <p:nvPr/>
          </p:nvSpPr>
          <p:spPr>
            <a:xfrm>
              <a:off x="4279106" y="5643305"/>
              <a:ext cx="1548925" cy="0"/>
            </a:xfrm>
            <a:prstGeom prst="line">
              <a:avLst/>
            </a:prstGeom>
            <a:ln w="12700">
              <a:solidFill>
                <a:schemeClr val="tx1"/>
              </a:solidFill>
              <a:miter/>
            </a:ln>
          </p:spPr>
          <p:txBody>
            <a:bodyPr lIns="0" tIns="0" rIns="0" bIns="0"/>
            <a:lstStyle/>
            <a:p>
              <a:pPr lvl="0" defTabSz="457200">
                <a:defRPr sz="24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33" name="Shape 574"/>
            <p:cNvSpPr/>
            <p:nvPr/>
          </p:nvSpPr>
          <p:spPr>
            <a:xfrm>
              <a:off x="1018704" y="5131112"/>
              <a:ext cx="3609121" cy="1135443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>
              <a:lvl1pPr algn="r" defTabSz="1828707">
                <a:defRPr sz="2600" b="1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2600" b="1" dirty="0" smtClean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rPr>
                <a:t>Smart Houses  27%</a:t>
              </a:r>
              <a:endParaRPr sz="26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endParaRPr>
            </a:p>
          </p:txBody>
        </p:sp>
        <p:sp>
          <p:nvSpPr>
            <p:cNvPr id="135" name="Shape 573"/>
            <p:cNvSpPr/>
            <p:nvPr/>
          </p:nvSpPr>
          <p:spPr>
            <a:xfrm>
              <a:off x="4886461" y="8612075"/>
              <a:ext cx="941570" cy="0"/>
            </a:xfrm>
            <a:prstGeom prst="line">
              <a:avLst/>
            </a:prstGeom>
            <a:ln w="12700">
              <a:solidFill>
                <a:schemeClr val="tx1"/>
              </a:solidFill>
              <a:miter/>
            </a:ln>
          </p:spPr>
          <p:txBody>
            <a:bodyPr lIns="0" tIns="0" rIns="0" bIns="0"/>
            <a:lstStyle/>
            <a:p>
              <a:pPr lvl="0" defTabSz="457200">
                <a:defRPr sz="24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36" name="Shape 574"/>
            <p:cNvSpPr/>
            <p:nvPr/>
          </p:nvSpPr>
          <p:spPr>
            <a:xfrm>
              <a:off x="489649" y="8131713"/>
              <a:ext cx="4334321" cy="1135443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>
              <a:lvl1pPr algn="r" defTabSz="1828707">
                <a:defRPr sz="2600" b="1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2600" b="1" dirty="0" smtClean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rPr>
                <a:t>Assistive Technologies 19%</a:t>
              </a:r>
              <a:endParaRPr sz="26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endParaRPr>
            </a:p>
          </p:txBody>
        </p:sp>
        <p:sp>
          <p:nvSpPr>
            <p:cNvPr id="137" name="Shape 573"/>
            <p:cNvSpPr/>
            <p:nvPr/>
          </p:nvSpPr>
          <p:spPr>
            <a:xfrm>
              <a:off x="8821038" y="9377463"/>
              <a:ext cx="703423" cy="684752"/>
            </a:xfrm>
            <a:prstGeom prst="line">
              <a:avLst/>
            </a:prstGeom>
            <a:ln w="12700">
              <a:solidFill>
                <a:schemeClr val="tx1"/>
              </a:solidFill>
              <a:miter/>
            </a:ln>
          </p:spPr>
          <p:txBody>
            <a:bodyPr lIns="0" tIns="0" rIns="0" bIns="0"/>
            <a:lstStyle/>
            <a:p>
              <a:pPr lvl="0" defTabSz="457200">
                <a:defRPr sz="24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38" name="Shape 574"/>
            <p:cNvSpPr/>
            <p:nvPr/>
          </p:nvSpPr>
          <p:spPr>
            <a:xfrm>
              <a:off x="7606327" y="10062215"/>
              <a:ext cx="4568420" cy="1135443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>
              <a:lvl1pPr algn="r" defTabSz="1828707">
                <a:defRPr sz="2600" b="1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2600" b="1" dirty="0" smtClean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rPr>
                <a:t>Gaming / Entertainment 22%</a:t>
              </a:r>
              <a:endParaRPr sz="26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endParaRPr>
            </a:p>
          </p:txBody>
        </p:sp>
        <p:sp>
          <p:nvSpPr>
            <p:cNvPr id="139" name="Shape 573"/>
            <p:cNvSpPr/>
            <p:nvPr/>
          </p:nvSpPr>
          <p:spPr>
            <a:xfrm flipH="1">
              <a:off x="8572573" y="4058886"/>
              <a:ext cx="607357" cy="773121"/>
            </a:xfrm>
            <a:prstGeom prst="line">
              <a:avLst/>
            </a:prstGeom>
            <a:ln w="12700">
              <a:solidFill>
                <a:schemeClr val="tx1"/>
              </a:solidFill>
              <a:miter/>
            </a:ln>
          </p:spPr>
          <p:txBody>
            <a:bodyPr lIns="0" tIns="0" rIns="0" bIns="0"/>
            <a:lstStyle/>
            <a:p>
              <a:pPr lvl="0" defTabSz="457200">
                <a:defRPr sz="24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40" name="Shape 574"/>
            <p:cNvSpPr/>
            <p:nvPr/>
          </p:nvSpPr>
          <p:spPr>
            <a:xfrm>
              <a:off x="7458387" y="2969022"/>
              <a:ext cx="4289201" cy="1135443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>
              <a:lvl1pPr algn="r" defTabSz="1828707">
                <a:defRPr sz="2600" b="1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2600" b="1" dirty="0" smtClean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rPr>
                <a:t>Other Applications 11%</a:t>
              </a:r>
              <a:endParaRPr sz="26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endParaRPr>
            </a:p>
          </p:txBody>
        </p:sp>
        <p:sp>
          <p:nvSpPr>
            <p:cNvPr id="141" name="Shape 573"/>
            <p:cNvSpPr/>
            <p:nvPr/>
          </p:nvSpPr>
          <p:spPr>
            <a:xfrm>
              <a:off x="9897718" y="6762107"/>
              <a:ext cx="1089921" cy="0"/>
            </a:xfrm>
            <a:prstGeom prst="line">
              <a:avLst/>
            </a:prstGeom>
            <a:ln w="12700">
              <a:solidFill>
                <a:schemeClr val="tx1"/>
              </a:solidFill>
              <a:miter/>
            </a:ln>
          </p:spPr>
          <p:txBody>
            <a:bodyPr lIns="0" tIns="0" rIns="0" bIns="0"/>
            <a:lstStyle/>
            <a:p>
              <a:pPr lvl="0" defTabSz="457200">
                <a:defRPr sz="2400">
                  <a:uFillTx/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42" name="Shape 574"/>
            <p:cNvSpPr/>
            <p:nvPr/>
          </p:nvSpPr>
          <p:spPr>
            <a:xfrm>
              <a:off x="10974393" y="6469720"/>
              <a:ext cx="3609121" cy="1135443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>
              <a:lvl1pPr algn="r" defTabSz="1828707">
                <a:defRPr sz="2600" b="1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2600" b="1" dirty="0" smtClean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rPr>
                <a:t>Work / Education 21%</a:t>
              </a:r>
              <a:endParaRPr sz="26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941604" y="3441286"/>
            <a:ext cx="10152433" cy="7023480"/>
            <a:chOff x="13016707" y="2812303"/>
            <a:chExt cx="10152433" cy="7023480"/>
          </a:xfrm>
        </p:grpSpPr>
        <p:grpSp>
          <p:nvGrpSpPr>
            <p:cNvPr id="16" name="Group 15"/>
            <p:cNvGrpSpPr/>
            <p:nvPr/>
          </p:nvGrpSpPr>
          <p:grpSpPr>
            <a:xfrm>
              <a:off x="13016707" y="2812303"/>
              <a:ext cx="10152433" cy="6346500"/>
              <a:chOff x="11768789" y="3967355"/>
              <a:chExt cx="10152433" cy="6346500"/>
            </a:xfrm>
          </p:grpSpPr>
          <p:graphicFrame>
            <p:nvGraphicFramePr>
              <p:cNvPr id="6" name="Chart 5"/>
              <p:cNvGraphicFramePr/>
              <p:nvPr>
                <p:extLst>
                  <p:ext uri="{D42A27DB-BD31-4B8C-83A1-F6EECF244321}">
                    <p14:modId xmlns:p14="http://schemas.microsoft.com/office/powerpoint/2010/main" val="270540536"/>
                  </p:ext>
                </p:extLst>
              </p:nvPr>
            </p:nvGraphicFramePr>
            <p:xfrm>
              <a:off x="13491625" y="3967355"/>
              <a:ext cx="8429597" cy="587469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44" name="Shape 574"/>
              <p:cNvSpPr/>
              <p:nvPr/>
            </p:nvSpPr>
            <p:spPr>
              <a:xfrm>
                <a:off x="14480481" y="9729082"/>
                <a:ext cx="979513" cy="584773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tIns="91439" bIns="91439">
                <a:spAutoFit/>
              </a:bodyPr>
              <a:lstStyle>
                <a:lvl1pPr algn="r" defTabSz="1828707">
                  <a:defRPr sz="2600" b="1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2600" b="1" dirty="0" smtClean="0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</a:rPr>
                  <a:t>&lt;$50</a:t>
                </a:r>
                <a:endParaRPr sz="2600" b="1" dirty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endParaRPr>
              </a:p>
            </p:txBody>
          </p:sp>
          <p:sp>
            <p:nvSpPr>
              <p:cNvPr id="145" name="Shape 574"/>
              <p:cNvSpPr/>
              <p:nvPr/>
            </p:nvSpPr>
            <p:spPr>
              <a:xfrm>
                <a:off x="17073539" y="9729082"/>
                <a:ext cx="1224898" cy="584773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tIns="91439" bIns="91439">
                <a:spAutoFit/>
              </a:bodyPr>
              <a:lstStyle>
                <a:lvl1pPr algn="r" defTabSz="1828707">
                  <a:defRPr sz="2600" b="1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2600" b="1" dirty="0" smtClean="0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</a:rPr>
                  <a:t>&lt;$100</a:t>
                </a:r>
                <a:endParaRPr sz="2600" b="1" dirty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endParaRPr>
              </a:p>
            </p:txBody>
          </p:sp>
          <p:sp>
            <p:nvSpPr>
              <p:cNvPr id="146" name="Shape 574"/>
              <p:cNvSpPr/>
              <p:nvPr/>
            </p:nvSpPr>
            <p:spPr>
              <a:xfrm>
                <a:off x="19765795" y="9729082"/>
                <a:ext cx="1224898" cy="584773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tIns="91439" bIns="91439">
                <a:spAutoFit/>
              </a:bodyPr>
              <a:lstStyle>
                <a:lvl1pPr algn="r" defTabSz="1828707">
                  <a:defRPr sz="2600" b="1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2600" b="1" dirty="0" smtClean="0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</a:rPr>
                  <a:t>&lt;$150</a:t>
                </a:r>
                <a:endParaRPr sz="2600" b="1" dirty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887274" y="5750407"/>
                <a:ext cx="251687" cy="263758"/>
              </a:xfrm>
              <a:prstGeom prst="ellipse">
                <a:avLst/>
              </a:prstGeom>
              <a:solidFill>
                <a:schemeClr val="tx1"/>
              </a:solidFill>
              <a:ln w="38100" cap="flat" cmpd="sng">
                <a:solidFill>
                  <a:srgbClr val="000000"/>
                </a:solidFill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91435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7579530" y="6911516"/>
                <a:ext cx="251687" cy="263758"/>
              </a:xfrm>
              <a:prstGeom prst="ellipse">
                <a:avLst/>
              </a:prstGeom>
              <a:solidFill>
                <a:schemeClr val="tx1"/>
              </a:solidFill>
              <a:ln w="38100" cap="flat" cmpd="sng">
                <a:solidFill>
                  <a:srgbClr val="000000"/>
                </a:solidFill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91435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20271786" y="7784911"/>
                <a:ext cx="251687" cy="263758"/>
              </a:xfrm>
              <a:prstGeom prst="ellipse">
                <a:avLst/>
              </a:prstGeom>
              <a:solidFill>
                <a:schemeClr val="tx1"/>
              </a:solidFill>
              <a:ln w="38100" cap="flat" cmpd="sng">
                <a:solidFill>
                  <a:srgbClr val="000000"/>
                </a:solidFill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91435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5111354" y="5937508"/>
                <a:ext cx="2477428" cy="1067856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4" name="Straight Connector 153"/>
              <p:cNvCxnSpPr>
                <a:endCxn id="153" idx="6"/>
              </p:cNvCxnSpPr>
              <p:nvPr/>
            </p:nvCxnSpPr>
            <p:spPr>
              <a:xfrm>
                <a:off x="17741182" y="7085832"/>
                <a:ext cx="2782291" cy="830958"/>
              </a:xfrm>
              <a:prstGeom prst="line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55" name="Shape 574"/>
              <p:cNvSpPr/>
              <p:nvPr/>
            </p:nvSpPr>
            <p:spPr>
              <a:xfrm>
                <a:off x="11768789" y="4356517"/>
                <a:ext cx="2856104" cy="584773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tIns="91439" bIns="91439">
                <a:spAutoFit/>
              </a:bodyPr>
              <a:lstStyle>
                <a:lvl1pPr algn="r" defTabSz="1828707">
                  <a:defRPr sz="2600" b="1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2600" b="1" dirty="0" smtClean="0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</a:rPr>
                  <a:t>64%</a:t>
                </a:r>
                <a:endParaRPr sz="2600" b="1" dirty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endParaRPr>
              </a:p>
            </p:txBody>
          </p:sp>
          <p:sp>
            <p:nvSpPr>
              <p:cNvPr id="157" name="Shape 574"/>
              <p:cNvSpPr/>
              <p:nvPr/>
            </p:nvSpPr>
            <p:spPr>
              <a:xfrm>
                <a:off x="11768789" y="7491507"/>
                <a:ext cx="2856104" cy="584773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tIns="91439" bIns="91439">
                <a:spAutoFit/>
              </a:bodyPr>
              <a:lstStyle>
                <a:lvl1pPr algn="r" defTabSz="1828707">
                  <a:defRPr sz="2600" b="1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2600" b="1" dirty="0" smtClean="0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</a:rPr>
                  <a:t>24%</a:t>
                </a:r>
                <a:endParaRPr sz="2600" b="1" dirty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endParaRPr>
              </a:p>
            </p:txBody>
          </p:sp>
          <p:sp>
            <p:nvSpPr>
              <p:cNvPr id="158" name="Shape 574"/>
              <p:cNvSpPr/>
              <p:nvPr/>
            </p:nvSpPr>
            <p:spPr>
              <a:xfrm>
                <a:off x="11768789" y="8429785"/>
                <a:ext cx="2856104" cy="584773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tIns="91439" bIns="91439">
                <a:spAutoFit/>
              </a:bodyPr>
              <a:lstStyle>
                <a:lvl1pPr algn="r" defTabSz="1828707">
                  <a:defRPr sz="2600" b="1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2600" b="1" dirty="0" smtClean="0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</a:rPr>
                  <a:t>12%</a:t>
                </a:r>
                <a:endParaRPr sz="2600" b="1" dirty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endParaRPr>
              </a:p>
            </p:txBody>
          </p:sp>
          <p:sp>
            <p:nvSpPr>
              <p:cNvPr id="159" name="Shape 573"/>
              <p:cNvSpPr/>
              <p:nvPr/>
            </p:nvSpPr>
            <p:spPr>
              <a:xfrm>
                <a:off x="13679556" y="4637960"/>
                <a:ext cx="8009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ot"/>
                <a:miter/>
              </a:ln>
            </p:spPr>
            <p:txBody>
              <a:bodyPr lIns="0" tIns="0" rIns="0" bIns="0"/>
              <a:lstStyle/>
              <a:p>
                <a:pPr lvl="0" defTabSz="457200">
                  <a:defRPr sz="2400"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60" name="Shape 573"/>
              <p:cNvSpPr/>
              <p:nvPr/>
            </p:nvSpPr>
            <p:spPr>
              <a:xfrm>
                <a:off x="13679556" y="7784911"/>
                <a:ext cx="36301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ot"/>
                <a:miter/>
              </a:ln>
            </p:spPr>
            <p:txBody>
              <a:bodyPr lIns="0" tIns="0" rIns="0" bIns="0"/>
              <a:lstStyle/>
              <a:p>
                <a:pPr lvl="0" defTabSz="457200">
                  <a:defRPr sz="2400"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61" name="Shape 573"/>
              <p:cNvSpPr/>
              <p:nvPr/>
            </p:nvSpPr>
            <p:spPr>
              <a:xfrm>
                <a:off x="13679556" y="8746353"/>
                <a:ext cx="62284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ot"/>
                <a:miter/>
              </a:ln>
            </p:spPr>
            <p:txBody>
              <a:bodyPr lIns="0" tIns="0" rIns="0" bIns="0"/>
              <a:lstStyle/>
              <a:p>
                <a:pPr lvl="0" defTabSz="457200">
                  <a:defRPr sz="2400">
                    <a:uFillTx/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166" name="Shape 574"/>
            <p:cNvSpPr/>
            <p:nvPr/>
          </p:nvSpPr>
          <p:spPr>
            <a:xfrm>
              <a:off x="17561048" y="9189454"/>
              <a:ext cx="2856104" cy="64632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>
              <a:lvl1pPr algn="r" defTabSz="1828707">
                <a:defRPr sz="2600" b="1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3000" b="1" dirty="0" smtClean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rPr>
                <a:t>Price</a:t>
              </a:r>
              <a:endParaRPr sz="30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endParaRPr>
            </a:p>
          </p:txBody>
        </p:sp>
        <p:sp>
          <p:nvSpPr>
            <p:cNvPr id="167" name="Shape 574"/>
            <p:cNvSpPr/>
            <p:nvPr/>
          </p:nvSpPr>
          <p:spPr>
            <a:xfrm rot="16200000">
              <a:off x="12108080" y="5278648"/>
              <a:ext cx="2856104" cy="64632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>
              <a:lvl1pPr algn="r" defTabSz="1828707">
                <a:defRPr sz="2600" b="1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3000" b="1" dirty="0" smtClean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rPr>
                <a:t>Respondents</a:t>
              </a:r>
              <a:endParaRPr sz="30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9218685" y="3511537"/>
              <a:ext cx="3399410" cy="595088"/>
              <a:chOff x="21155900" y="1336922"/>
              <a:chExt cx="3399410" cy="59508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1295450" y="1569426"/>
                <a:ext cx="718906" cy="131287"/>
                <a:chOff x="21519705" y="1569426"/>
                <a:chExt cx="718906" cy="131287"/>
              </a:xfrm>
            </p:grpSpPr>
            <p:sp>
              <p:nvSpPr>
                <p:cNvPr id="168" name="Oval 167"/>
                <p:cNvSpPr/>
                <p:nvPr/>
              </p:nvSpPr>
              <p:spPr>
                <a:xfrm>
                  <a:off x="21519705" y="1569426"/>
                  <a:ext cx="135199" cy="131287"/>
                </a:xfrm>
                <a:prstGeom prst="ellipse">
                  <a:avLst/>
                </a:prstGeom>
                <a:solidFill>
                  <a:schemeClr val="tx1"/>
                </a:solidFill>
                <a:ln w="38100" cap="flat" cmpd="sng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914353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69" name="Straight Connector 168"/>
                <p:cNvCxnSpPr/>
                <p:nvPr/>
              </p:nvCxnSpPr>
              <p:spPr>
                <a:xfrm>
                  <a:off x="21654903" y="1634466"/>
                  <a:ext cx="497029" cy="0"/>
                </a:xfrm>
                <a:prstGeom prst="line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173" name="Oval 172"/>
                <p:cNvSpPr/>
                <p:nvPr/>
              </p:nvSpPr>
              <p:spPr>
                <a:xfrm>
                  <a:off x="22103412" y="1569426"/>
                  <a:ext cx="135199" cy="131287"/>
                </a:xfrm>
                <a:prstGeom prst="ellipse">
                  <a:avLst/>
                </a:prstGeom>
                <a:solidFill>
                  <a:schemeClr val="tx1"/>
                </a:solidFill>
                <a:ln w="38100" cap="flat" cmpd="sng">
                  <a:solidFill>
                    <a:srgbClr val="000000"/>
                  </a:solidFill>
                  <a:prstDash val="solid"/>
                  <a:miter lim="8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91439" rIns="91439" bIns="91439" numCol="1" spcCol="38100" rtlCol="0" anchor="ctr">
                  <a:spAutoFit/>
                </a:bodyPr>
                <a:lstStyle/>
                <a:p>
                  <a:pPr marL="0" marR="0" indent="0" algn="l" defTabSz="914353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" name="Rectangle 20"/>
              <p:cNvSpPr/>
              <p:nvPr/>
            </p:nvSpPr>
            <p:spPr>
              <a:xfrm>
                <a:off x="21155900" y="1336922"/>
                <a:ext cx="3072878" cy="595088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l" defTabSz="914353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Shape 574"/>
              <p:cNvSpPr/>
              <p:nvPr/>
            </p:nvSpPr>
            <p:spPr>
              <a:xfrm>
                <a:off x="21699206" y="1338135"/>
                <a:ext cx="2856104" cy="52321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tIns="91439" bIns="91439">
                <a:spAutoFit/>
              </a:bodyPr>
              <a:lstStyle>
                <a:lvl1pPr algn="r" defTabSz="1828707">
                  <a:defRPr sz="2600" b="1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2200" b="1" dirty="0" smtClean="0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</a:rPr>
                  <a:t>Total Revenue</a:t>
                </a:r>
                <a:endParaRPr sz="2200" b="1" dirty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endParaRPr>
              </a:p>
            </p:txBody>
          </p:sp>
        </p:grpSp>
      </p:grpSp>
      <p:sp>
        <p:nvSpPr>
          <p:cNvPr id="180" name="Shape 761"/>
          <p:cNvSpPr/>
          <p:nvPr/>
        </p:nvSpPr>
        <p:spPr>
          <a:xfrm>
            <a:off x="6206318" y="11077678"/>
            <a:ext cx="12019404" cy="110799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1828707">
              <a:defRPr sz="2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3600" i="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Data obtained from a survey of 104</a:t>
            </a:r>
          </a:p>
          <a:p>
            <a:pPr lvl="0" algn="ctr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3600" i="1" dirty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 respondents with diverse backgrounds</a:t>
            </a:r>
          </a:p>
        </p:txBody>
      </p:sp>
      <p:pic>
        <p:nvPicPr>
          <p:cNvPr id="44" name="Picture 43" descr="logo-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403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252517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9" name="Shape 243"/>
          <p:cNvSpPr/>
          <p:nvPr/>
        </p:nvSpPr>
        <p:spPr>
          <a:xfrm>
            <a:off x="6289011" y="239141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Market Size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grpSp>
        <p:nvGrpSpPr>
          <p:cNvPr id="230" name="Group 229"/>
          <p:cNvGrpSpPr/>
          <p:nvPr/>
        </p:nvGrpSpPr>
        <p:grpSpPr>
          <a:xfrm>
            <a:off x="4182673" y="2565652"/>
            <a:ext cx="7805744" cy="4085822"/>
            <a:chOff x="2815191" y="3134785"/>
            <a:chExt cx="7805744" cy="4085822"/>
          </a:xfrm>
        </p:grpSpPr>
        <p:sp>
          <p:nvSpPr>
            <p:cNvPr id="50" name="Shape 1150"/>
            <p:cNvSpPr/>
            <p:nvPr/>
          </p:nvSpPr>
          <p:spPr>
            <a:xfrm>
              <a:off x="2815191" y="3134785"/>
              <a:ext cx="7805744" cy="4085822"/>
            </a:xfrm>
            <a:prstGeom prst="rect">
              <a:avLst/>
            </a:prstGeom>
            <a:solidFill>
              <a:srgbClr val="00C6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 defTabSz="1828707">
                <a:defRPr sz="4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078758" y="3362433"/>
              <a:ext cx="7371103" cy="3463807"/>
              <a:chOff x="3285250" y="2894640"/>
              <a:chExt cx="7371103" cy="3463807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rgbClr val="FFFFFF">
                    <a:tint val="45000"/>
                    <a:satMod val="400000"/>
                  </a:srgbClr>
                </a:duotone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100000"/>
                        </a14:imgEffect>
                        <a14:imgEffect>
                          <a14:colorTemperature colorTemp="4978"/>
                        </a14:imgEffect>
                        <a14:imgEffect>
                          <a14:saturation sat="400000"/>
                        </a14:imgEffect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85250" y="3174657"/>
                <a:ext cx="2572204" cy="2359126"/>
              </a:xfrm>
              <a:prstGeom prst="rect">
                <a:avLst/>
              </a:prstGeom>
            </p:spPr>
          </p:pic>
          <p:grpSp>
            <p:nvGrpSpPr>
              <p:cNvPr id="53" name="Group 52"/>
              <p:cNvGrpSpPr/>
              <p:nvPr/>
            </p:nvGrpSpPr>
            <p:grpSpPr>
              <a:xfrm>
                <a:off x="5912668" y="2894640"/>
                <a:ext cx="4743685" cy="3463807"/>
                <a:chOff x="5912668" y="2606085"/>
                <a:chExt cx="4743685" cy="3463807"/>
              </a:xfrm>
            </p:grpSpPr>
            <p:sp>
              <p:nvSpPr>
                <p:cNvPr id="54" name="Shape 1152"/>
                <p:cNvSpPr/>
                <p:nvPr/>
              </p:nvSpPr>
              <p:spPr>
                <a:xfrm>
                  <a:off x="6105605" y="2606085"/>
                  <a:ext cx="4550748" cy="2185212"/>
                </a:xfrm>
                <a:prstGeom prst="rect">
                  <a:avLst/>
                </a:prstGeom>
                <a:ln w="254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tIns="91439" bIns="91439">
                  <a:spAutoFit/>
                </a:bodyPr>
                <a:lstStyle>
                  <a:lvl1pPr>
                    <a:defRPr sz="42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  <a:latin typeface="PT Sans"/>
                      <a:ea typeface="PT Sans"/>
                      <a:cs typeface="PT Sans"/>
                      <a:sym typeface="PT Sans"/>
                    </a:defRPr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3000" b="1" dirty="0" smtClean="0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rPr>
                    <a:t>~15m</a:t>
                  </a:r>
                  <a:endParaRPr sz="13000" b="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endParaRPr>
                </a:p>
              </p:txBody>
            </p:sp>
            <p:sp>
              <p:nvSpPr>
                <p:cNvPr id="55" name="Shape 1154"/>
                <p:cNvSpPr/>
                <p:nvPr/>
              </p:nvSpPr>
              <p:spPr>
                <a:xfrm>
                  <a:off x="5912668" y="4346345"/>
                  <a:ext cx="4743685" cy="1723547"/>
                </a:xfrm>
                <a:prstGeom prst="rect">
                  <a:avLst/>
                </a:prstGeom>
                <a:ln w="254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tIns="91439" bIns="91439">
                  <a:spAutoFit/>
                </a:bodyPr>
                <a:lstStyle>
                  <a:lvl1pPr>
                    <a:defRPr sz="4200" b="1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  <a:latin typeface="PT Sans"/>
                      <a:ea typeface="PT Sans"/>
                      <a:cs typeface="PT Sans"/>
                      <a:sym typeface="PT Sans"/>
                    </a:defRPr>
                  </a:lvl1pPr>
                </a:lstStyle>
                <a:p>
                  <a:pPr algn="ctr">
                    <a:defRPr sz="1800" b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5000" dirty="0" smtClean="0">
                      <a:solidFill>
                        <a:schemeClr val="bg1"/>
                      </a:solidFill>
                    </a:rPr>
                    <a:t>Smart Homes in</a:t>
                  </a:r>
                  <a:endParaRPr lang="en-US" sz="5000" dirty="0">
                    <a:solidFill>
                      <a:schemeClr val="bg1"/>
                    </a:solidFill>
                  </a:endParaRPr>
                </a:p>
                <a:p>
                  <a:pPr lvl="0" algn="ctr">
                    <a:defRPr sz="1800" b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5000" dirty="0" smtClean="0">
                      <a:solidFill>
                        <a:srgbClr val="FFFFFF"/>
                      </a:solidFill>
                      <a:uFill>
                        <a:solidFill>
                          <a:srgbClr val="FFFFFF"/>
                        </a:solidFill>
                      </a:uFill>
                    </a:rPr>
                    <a:t>US and Europe</a:t>
                  </a:r>
                  <a:endParaRPr sz="5000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endParaRPr>
                </a:p>
              </p:txBody>
            </p:sp>
          </p:grpSp>
        </p:grpSp>
      </p:grpSp>
      <p:grpSp>
        <p:nvGrpSpPr>
          <p:cNvPr id="229" name="Group 228"/>
          <p:cNvGrpSpPr/>
          <p:nvPr/>
        </p:nvGrpSpPr>
        <p:grpSpPr>
          <a:xfrm>
            <a:off x="12279374" y="2565652"/>
            <a:ext cx="7805744" cy="4900155"/>
            <a:chOff x="11414252" y="3134784"/>
            <a:chExt cx="7805744" cy="4900155"/>
          </a:xfrm>
        </p:grpSpPr>
        <p:sp>
          <p:nvSpPr>
            <p:cNvPr id="10" name="Shape 1150"/>
            <p:cNvSpPr/>
            <p:nvPr/>
          </p:nvSpPr>
          <p:spPr>
            <a:xfrm>
              <a:off x="11414252" y="3134784"/>
              <a:ext cx="7805744" cy="4900155"/>
            </a:xfrm>
            <a:prstGeom prst="rect">
              <a:avLst/>
            </a:prstGeom>
            <a:solidFill>
              <a:srgbClr val="3C3C3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 defTabSz="1828707">
                <a:defRPr sz="4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42" name="Shape 1152"/>
            <p:cNvSpPr/>
            <p:nvPr/>
          </p:nvSpPr>
          <p:spPr>
            <a:xfrm>
              <a:off x="14498174" y="3362433"/>
              <a:ext cx="4550748" cy="2185212"/>
            </a:xfrm>
            <a:prstGeom prst="rect">
              <a:avLst/>
            </a:prstGeom>
            <a:solidFill>
              <a:srgbClr val="3C3C3C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130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~20m</a:t>
              </a:r>
              <a:endParaRPr sz="130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45" name="Shape 1154"/>
            <p:cNvSpPr/>
            <p:nvPr/>
          </p:nvSpPr>
          <p:spPr>
            <a:xfrm>
              <a:off x="14636523" y="5157915"/>
              <a:ext cx="4412399" cy="2492988"/>
            </a:xfrm>
            <a:prstGeom prst="rect">
              <a:avLst/>
            </a:prstGeom>
            <a:solidFill>
              <a:srgbClr val="3C3C3C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5000" b="0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US Cases of Peripheral </a:t>
              </a:r>
            </a:p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5000" b="0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Nerve Disorder</a:t>
              </a:r>
              <a:endParaRPr sz="5000" b="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pic>
          <p:nvPicPr>
            <p:cNvPr id="228" name="Picture 227" descr="medical symbol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2534" y="4196946"/>
              <a:ext cx="2604667" cy="3023660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4182673" y="6934619"/>
            <a:ext cx="7805744" cy="4900155"/>
            <a:chOff x="11414252" y="3134784"/>
            <a:chExt cx="7805744" cy="4900155"/>
          </a:xfrm>
        </p:grpSpPr>
        <p:sp>
          <p:nvSpPr>
            <p:cNvPr id="59" name="Shape 1150"/>
            <p:cNvSpPr/>
            <p:nvPr/>
          </p:nvSpPr>
          <p:spPr>
            <a:xfrm>
              <a:off x="11414252" y="3134784"/>
              <a:ext cx="7805744" cy="4900155"/>
            </a:xfrm>
            <a:prstGeom prst="rect">
              <a:avLst/>
            </a:prstGeom>
            <a:solidFill>
              <a:srgbClr val="3C3C3C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 defTabSz="1828707">
                <a:defRPr sz="4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60" name="Shape 1152"/>
            <p:cNvSpPr/>
            <p:nvPr/>
          </p:nvSpPr>
          <p:spPr>
            <a:xfrm>
              <a:off x="14498174" y="3362433"/>
              <a:ext cx="4550748" cy="2185212"/>
            </a:xfrm>
            <a:prstGeom prst="rect">
              <a:avLst/>
            </a:prstGeom>
            <a:solidFill>
              <a:srgbClr val="3C3C3C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13000" b="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~40m</a:t>
              </a:r>
              <a:endParaRPr sz="130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sp>
          <p:nvSpPr>
            <p:cNvPr id="61" name="Shape 1154"/>
            <p:cNvSpPr/>
            <p:nvPr/>
          </p:nvSpPr>
          <p:spPr>
            <a:xfrm>
              <a:off x="14636523" y="5157915"/>
              <a:ext cx="4412399" cy="2492988"/>
            </a:xfrm>
            <a:prstGeom prst="rect">
              <a:avLst/>
            </a:prstGeom>
            <a:solidFill>
              <a:srgbClr val="3C3C3C"/>
            </a:solidFill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>
              <a:lvl1pPr>
                <a:defRPr sz="42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5000" b="0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Game Consoles sold globally per year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2279374" y="7748952"/>
            <a:ext cx="7805744" cy="4085822"/>
            <a:chOff x="2815191" y="3134785"/>
            <a:chExt cx="7805744" cy="4085822"/>
          </a:xfrm>
        </p:grpSpPr>
        <p:sp>
          <p:nvSpPr>
            <p:cNvPr id="73" name="Shape 1150"/>
            <p:cNvSpPr/>
            <p:nvPr/>
          </p:nvSpPr>
          <p:spPr>
            <a:xfrm>
              <a:off x="2815191" y="3134785"/>
              <a:ext cx="7805744" cy="4085822"/>
            </a:xfrm>
            <a:prstGeom prst="rect">
              <a:avLst/>
            </a:prstGeom>
            <a:solidFill>
              <a:srgbClr val="00C6FD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 defTabSz="1828707">
                <a:defRPr sz="4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5706176" y="3362433"/>
              <a:ext cx="4743685" cy="3463807"/>
              <a:chOff x="5912668" y="2606085"/>
              <a:chExt cx="4743685" cy="3463807"/>
            </a:xfrm>
          </p:grpSpPr>
          <p:sp>
            <p:nvSpPr>
              <p:cNvPr id="77" name="Shape 1152"/>
              <p:cNvSpPr/>
              <p:nvPr/>
            </p:nvSpPr>
            <p:spPr>
              <a:xfrm>
                <a:off x="6105605" y="2606085"/>
                <a:ext cx="4550748" cy="218521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tIns="91439" bIns="91439">
                <a:spAutoFit/>
              </a:bodyPr>
              <a:lstStyle>
                <a:lvl1pPr>
                  <a:defRPr sz="42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13000" b="1" dirty="0" smtClean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</a:rPr>
                  <a:t>150m</a:t>
                </a:r>
                <a:endParaRPr sz="13000" b="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  <p:sp>
            <p:nvSpPr>
              <p:cNvPr id="78" name="Shape 1154"/>
              <p:cNvSpPr/>
              <p:nvPr/>
            </p:nvSpPr>
            <p:spPr>
              <a:xfrm>
                <a:off x="5912668" y="4346345"/>
                <a:ext cx="4743685" cy="172354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tIns="91439" bIns="91439">
                <a:spAutoFit/>
              </a:bodyPr>
              <a:lstStyle>
                <a:lvl1pPr>
                  <a:defRPr sz="4200" b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algn="ctr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5000" dirty="0" smtClean="0">
                    <a:solidFill>
                      <a:schemeClr val="bg1"/>
                    </a:solidFill>
                  </a:rPr>
                  <a:t>Smartphone owners in US</a:t>
                </a:r>
                <a:endParaRPr lang="en-US" sz="50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Picture 230" descr="Gamecontroller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89" y="8693674"/>
            <a:ext cx="2310499" cy="1362833"/>
          </a:xfrm>
          <a:prstGeom prst="rect">
            <a:avLst/>
          </a:prstGeom>
        </p:spPr>
      </p:pic>
      <p:pic>
        <p:nvPicPr>
          <p:cNvPr id="233" name="Picture 232" descr="PixelKit_iphone_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851" y="8559554"/>
            <a:ext cx="2500079" cy="2500079"/>
          </a:xfrm>
          <a:prstGeom prst="rect">
            <a:avLst/>
          </a:prstGeom>
        </p:spPr>
      </p:pic>
      <p:pic>
        <p:nvPicPr>
          <p:cNvPr id="28" name="Picture 27" descr="logo-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621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252517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 dirty="0"/>
          </a:p>
        </p:txBody>
      </p:sp>
      <p:sp>
        <p:nvSpPr>
          <p:cNvPr id="9" name="Shape 243"/>
          <p:cNvSpPr/>
          <p:nvPr/>
        </p:nvSpPr>
        <p:spPr>
          <a:xfrm>
            <a:off x="6289011" y="239141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Business Strategy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sp>
        <p:nvSpPr>
          <p:cNvPr id="94" name="Shape 679"/>
          <p:cNvSpPr/>
          <p:nvPr/>
        </p:nvSpPr>
        <p:spPr>
          <a:xfrm>
            <a:off x="15923337" y="3133834"/>
            <a:ext cx="4759342" cy="244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  <a:lnTo>
                  <a:pt x="18553" y="21600"/>
                </a:lnTo>
                <a:cubicBezTo>
                  <a:pt x="18553" y="12971"/>
                  <a:pt x="15082" y="5976"/>
                  <a:pt x="10800" y="5976"/>
                </a:cubicBezTo>
                <a:cubicBezTo>
                  <a:pt x="6518" y="5976"/>
                  <a:pt x="3047" y="12971"/>
                  <a:pt x="3047" y="21600"/>
                </a:cubicBezTo>
                <a:close/>
              </a:path>
            </a:pathLst>
          </a:custGeom>
          <a:solidFill>
            <a:srgbClr val="C9C9C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95" name="Shape 680"/>
          <p:cNvSpPr/>
          <p:nvPr/>
        </p:nvSpPr>
        <p:spPr>
          <a:xfrm rot="10800000">
            <a:off x="11845052" y="5576384"/>
            <a:ext cx="4759342" cy="244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  <a:lnTo>
                  <a:pt x="18553" y="21600"/>
                </a:lnTo>
                <a:cubicBezTo>
                  <a:pt x="18553" y="12971"/>
                  <a:pt x="15082" y="5976"/>
                  <a:pt x="10800" y="5976"/>
                </a:cubicBezTo>
                <a:cubicBezTo>
                  <a:pt x="6518" y="5976"/>
                  <a:pt x="3047" y="12971"/>
                  <a:pt x="3047" y="21600"/>
                </a:cubicBezTo>
                <a:close/>
              </a:path>
            </a:pathLst>
          </a:custGeom>
          <a:solidFill>
            <a:srgbClr val="C9C9C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96" name="Shape 681"/>
          <p:cNvSpPr/>
          <p:nvPr/>
        </p:nvSpPr>
        <p:spPr>
          <a:xfrm>
            <a:off x="7760229" y="3133834"/>
            <a:ext cx="4759342" cy="244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  <a:lnTo>
                  <a:pt x="18553" y="21600"/>
                </a:lnTo>
                <a:cubicBezTo>
                  <a:pt x="18553" y="12971"/>
                  <a:pt x="15082" y="5976"/>
                  <a:pt x="10800" y="5976"/>
                </a:cubicBezTo>
                <a:cubicBezTo>
                  <a:pt x="6518" y="5976"/>
                  <a:pt x="3047" y="12971"/>
                  <a:pt x="3047" y="21600"/>
                </a:cubicBezTo>
                <a:close/>
              </a:path>
            </a:pathLst>
          </a:custGeom>
          <a:solidFill>
            <a:srgbClr val="C9C9C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97" name="Shape 682"/>
          <p:cNvSpPr/>
          <p:nvPr/>
        </p:nvSpPr>
        <p:spPr>
          <a:xfrm>
            <a:off x="3655774" y="3133834"/>
            <a:ext cx="4759342" cy="244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  <a:lnTo>
                  <a:pt x="18553" y="21600"/>
                </a:lnTo>
                <a:cubicBezTo>
                  <a:pt x="18553" y="12971"/>
                  <a:pt x="15082" y="5976"/>
                  <a:pt x="10800" y="5976"/>
                </a:cubicBezTo>
                <a:cubicBezTo>
                  <a:pt x="6518" y="5976"/>
                  <a:pt x="3047" y="12971"/>
                  <a:pt x="3047" y="21600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98" name="Shape 683"/>
          <p:cNvSpPr/>
          <p:nvPr/>
        </p:nvSpPr>
        <p:spPr>
          <a:xfrm rot="10800000">
            <a:off x="3655772" y="5576380"/>
            <a:ext cx="4759342" cy="2442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  <a:lnTo>
                  <a:pt x="18553" y="21600"/>
                </a:lnTo>
                <a:cubicBezTo>
                  <a:pt x="18553" y="12971"/>
                  <a:pt x="15082" y="5976"/>
                  <a:pt x="10800" y="5976"/>
                </a:cubicBezTo>
                <a:cubicBezTo>
                  <a:pt x="6518" y="5976"/>
                  <a:pt x="3047" y="12971"/>
                  <a:pt x="3047" y="21600"/>
                </a:cubicBezTo>
                <a:close/>
              </a:path>
            </a:pathLst>
          </a:custGeom>
          <a:solidFill>
            <a:srgbClr val="C9C9C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99" name="Shape 684"/>
          <p:cNvSpPr/>
          <p:nvPr/>
        </p:nvSpPr>
        <p:spPr>
          <a:xfrm rot="10800000">
            <a:off x="7760227" y="5576378"/>
            <a:ext cx="4759342" cy="244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  <a:lnTo>
                  <a:pt x="18553" y="21600"/>
                </a:lnTo>
                <a:cubicBezTo>
                  <a:pt x="18553" y="12971"/>
                  <a:pt x="15082" y="5976"/>
                  <a:pt x="10800" y="5976"/>
                </a:cubicBezTo>
                <a:cubicBezTo>
                  <a:pt x="6518" y="5976"/>
                  <a:pt x="3047" y="12971"/>
                  <a:pt x="3047" y="21600"/>
                </a:cubicBezTo>
                <a:close/>
              </a:path>
            </a:pathLst>
          </a:custGeom>
          <a:solidFill>
            <a:srgbClr val="0EAAE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100" name="Shape 685"/>
          <p:cNvSpPr/>
          <p:nvPr/>
        </p:nvSpPr>
        <p:spPr>
          <a:xfrm>
            <a:off x="11838511" y="3133836"/>
            <a:ext cx="4759342" cy="244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  <a:lnTo>
                  <a:pt x="18553" y="21600"/>
                </a:lnTo>
                <a:cubicBezTo>
                  <a:pt x="18553" y="12971"/>
                  <a:pt x="15082" y="5976"/>
                  <a:pt x="10800" y="5976"/>
                </a:cubicBezTo>
                <a:cubicBezTo>
                  <a:pt x="6518" y="5976"/>
                  <a:pt x="3047" y="12971"/>
                  <a:pt x="3047" y="21600"/>
                </a:cubicBez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101" name="Shape 686"/>
          <p:cNvSpPr/>
          <p:nvPr/>
        </p:nvSpPr>
        <p:spPr>
          <a:xfrm rot="10800000">
            <a:off x="15923336" y="5576378"/>
            <a:ext cx="4759342" cy="2442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9671"/>
                  <a:pt x="4835" y="0"/>
                  <a:pt x="10800" y="0"/>
                </a:cubicBezTo>
                <a:cubicBezTo>
                  <a:pt x="16765" y="0"/>
                  <a:pt x="21600" y="9671"/>
                  <a:pt x="21600" y="21600"/>
                </a:cubicBezTo>
                <a:lnTo>
                  <a:pt x="18553" y="21600"/>
                </a:lnTo>
                <a:cubicBezTo>
                  <a:pt x="18553" y="12971"/>
                  <a:pt x="15082" y="5976"/>
                  <a:pt x="10800" y="5976"/>
                </a:cubicBezTo>
                <a:cubicBezTo>
                  <a:pt x="6518" y="5976"/>
                  <a:pt x="3047" y="12971"/>
                  <a:pt x="3047" y="21600"/>
                </a:cubicBezTo>
                <a:close/>
              </a:path>
            </a:pathLst>
          </a:custGeom>
          <a:solidFill>
            <a:srgbClr val="00C6F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102" name="Shape 687"/>
          <p:cNvSpPr/>
          <p:nvPr/>
        </p:nvSpPr>
        <p:spPr>
          <a:xfrm>
            <a:off x="4501871" y="5057309"/>
            <a:ext cx="2970415" cy="10885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28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5000" b="1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$11.65</a:t>
            </a:r>
            <a:endParaRPr sz="5000" b="1" dirty="0">
              <a:solidFill>
                <a:srgbClr val="3C3C3C"/>
              </a:solidFill>
              <a:uFill>
                <a:solidFill>
                  <a:srgbClr val="595959"/>
                </a:solidFill>
              </a:u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790279" y="8273522"/>
            <a:ext cx="4528672" cy="1937959"/>
            <a:chOff x="3729545" y="8273522"/>
            <a:chExt cx="4473060" cy="1937959"/>
          </a:xfrm>
        </p:grpSpPr>
        <p:sp>
          <p:nvSpPr>
            <p:cNvPr id="110" name="Shape 695"/>
            <p:cNvSpPr/>
            <p:nvPr/>
          </p:nvSpPr>
          <p:spPr>
            <a:xfrm>
              <a:off x="3729545" y="9007051"/>
              <a:ext cx="4473060" cy="1204430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>
              <a:lvl1pPr algn="ctr" defTabSz="1828707">
                <a:lnSpc>
                  <a:spcPts val="3400"/>
                </a:lnSpc>
                <a:defRPr sz="2000">
                  <a:solidFill>
                    <a:srgbClr val="595959"/>
                  </a:solidFill>
                  <a:uFill>
                    <a:solidFill>
                      <a:srgbClr val="595959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sz="2800" dirty="0" smtClean="0">
                  <a:solidFill>
                    <a:srgbClr val="3C3C3C"/>
                  </a:solidFill>
                  <a:uFill>
                    <a:solidFill>
                      <a:srgbClr val="595959"/>
                    </a:solidFill>
                  </a:uFill>
                </a:rPr>
                <a:t>70% Materials</a:t>
              </a:r>
            </a:p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sz="2800" dirty="0" smtClean="0">
                  <a:solidFill>
                    <a:srgbClr val="3C3C3C"/>
                  </a:solidFill>
                  <a:uFill>
                    <a:solidFill>
                      <a:srgbClr val="595959"/>
                    </a:solidFill>
                  </a:uFill>
                </a:rPr>
                <a:t>30% Assembly</a:t>
              </a:r>
              <a:endParaRPr sz="2800" dirty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endParaRPr>
            </a:p>
          </p:txBody>
        </p:sp>
        <p:sp>
          <p:nvSpPr>
            <p:cNvPr id="111" name="Shape 696"/>
            <p:cNvSpPr/>
            <p:nvPr/>
          </p:nvSpPr>
          <p:spPr>
            <a:xfrm>
              <a:off x="3729545" y="8273522"/>
              <a:ext cx="4423536" cy="1264090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>
              <a:lvl1pPr algn="ctr" defTabSz="1828707">
                <a:defRPr sz="2600" b="1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3000" b="1" dirty="0" smtClean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rPr>
                <a:t>UNIT PRODUCTION COST</a:t>
              </a:r>
              <a:endParaRPr sz="30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endParaRPr>
            </a:p>
          </p:txBody>
        </p:sp>
      </p:grpSp>
      <p:sp>
        <p:nvSpPr>
          <p:cNvPr id="119" name="Shape 687"/>
          <p:cNvSpPr/>
          <p:nvPr/>
        </p:nvSpPr>
        <p:spPr>
          <a:xfrm>
            <a:off x="8661826" y="5079274"/>
            <a:ext cx="2970415" cy="954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28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5000" b="1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$49</a:t>
            </a:r>
            <a:endParaRPr sz="5000" b="1" dirty="0">
              <a:solidFill>
                <a:srgbClr val="3C3C3C"/>
              </a:solidFill>
              <a:uFill>
                <a:solidFill>
                  <a:srgbClr val="595959"/>
                </a:solidFill>
              </a:uFill>
            </a:endParaRPr>
          </a:p>
        </p:txBody>
      </p:sp>
      <p:sp>
        <p:nvSpPr>
          <p:cNvPr id="124" name="Shape 696"/>
          <p:cNvSpPr/>
          <p:nvPr/>
        </p:nvSpPr>
        <p:spPr>
          <a:xfrm>
            <a:off x="16074026" y="8293608"/>
            <a:ext cx="4478532" cy="11079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2600" b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30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REQUIRED MARKET PENETRATION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1960022" y="8293608"/>
            <a:ext cx="4528672" cy="1937959"/>
            <a:chOff x="3729545" y="8273522"/>
            <a:chExt cx="4473060" cy="1937959"/>
          </a:xfrm>
        </p:grpSpPr>
        <p:sp>
          <p:nvSpPr>
            <p:cNvPr id="126" name="Shape 695"/>
            <p:cNvSpPr/>
            <p:nvPr/>
          </p:nvSpPr>
          <p:spPr>
            <a:xfrm>
              <a:off x="3729545" y="9007051"/>
              <a:ext cx="4473060" cy="1204430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>
              <a:lvl1pPr algn="ctr" defTabSz="1828707">
                <a:lnSpc>
                  <a:spcPts val="3400"/>
                </a:lnSpc>
                <a:defRPr sz="2000">
                  <a:solidFill>
                    <a:srgbClr val="595959"/>
                  </a:solidFill>
                  <a:uFill>
                    <a:solidFill>
                      <a:srgbClr val="595959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sz="2800" dirty="0" smtClean="0">
                  <a:solidFill>
                    <a:srgbClr val="3C3C3C"/>
                  </a:solidFill>
                  <a:uFill>
                    <a:solidFill>
                      <a:srgbClr val="595959"/>
                    </a:solidFill>
                  </a:uFill>
                </a:rPr>
                <a:t>1</a:t>
              </a:r>
              <a:r>
                <a:rPr lang="en-US" sz="2800" baseline="30000" dirty="0" smtClean="0">
                  <a:solidFill>
                    <a:srgbClr val="3C3C3C"/>
                  </a:solidFill>
                  <a:uFill>
                    <a:solidFill>
                      <a:srgbClr val="595959"/>
                    </a:solidFill>
                  </a:uFill>
                </a:rPr>
                <a:t>st</a:t>
              </a:r>
              <a:r>
                <a:rPr lang="en-US" sz="2800" dirty="0" smtClean="0">
                  <a:solidFill>
                    <a:srgbClr val="3C3C3C"/>
                  </a:solidFill>
                  <a:uFill>
                    <a:solidFill>
                      <a:srgbClr val="595959"/>
                    </a:solidFill>
                  </a:uFill>
                </a:rPr>
                <a:t>, 2</a:t>
              </a:r>
              <a:r>
                <a:rPr lang="en-US" sz="2800" baseline="30000" dirty="0" smtClean="0">
                  <a:solidFill>
                    <a:srgbClr val="3C3C3C"/>
                  </a:solidFill>
                  <a:uFill>
                    <a:solidFill>
                      <a:srgbClr val="595959"/>
                    </a:solidFill>
                  </a:uFill>
                </a:rPr>
                <a:t>nd</a:t>
              </a:r>
              <a:r>
                <a:rPr lang="en-US" sz="2800" dirty="0" smtClean="0">
                  <a:solidFill>
                    <a:srgbClr val="3C3C3C"/>
                  </a:solidFill>
                  <a:uFill>
                    <a:solidFill>
                      <a:srgbClr val="595959"/>
                    </a:solidFill>
                  </a:uFill>
                </a:rPr>
                <a:t>, and </a:t>
              </a:r>
            </a:p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sz="2800" dirty="0" smtClean="0">
                  <a:solidFill>
                    <a:srgbClr val="3C3C3C"/>
                  </a:solidFill>
                  <a:uFill>
                    <a:solidFill>
                      <a:srgbClr val="595959"/>
                    </a:solidFill>
                  </a:uFill>
                </a:rPr>
                <a:t>3</a:t>
              </a:r>
              <a:r>
                <a:rPr lang="en-US" sz="2800" baseline="30000" dirty="0" smtClean="0">
                  <a:solidFill>
                    <a:srgbClr val="3C3C3C"/>
                  </a:solidFill>
                  <a:uFill>
                    <a:solidFill>
                      <a:srgbClr val="595959"/>
                    </a:solidFill>
                  </a:uFill>
                </a:rPr>
                <a:t>rd</a:t>
              </a:r>
              <a:r>
                <a:rPr lang="en-US" sz="2800" dirty="0" smtClean="0">
                  <a:solidFill>
                    <a:srgbClr val="3C3C3C"/>
                  </a:solidFill>
                  <a:uFill>
                    <a:solidFill>
                      <a:srgbClr val="595959"/>
                    </a:solidFill>
                  </a:uFill>
                </a:rPr>
                <a:t> Years</a:t>
              </a:r>
            </a:p>
          </p:txBody>
        </p:sp>
        <p:sp>
          <p:nvSpPr>
            <p:cNvPr id="127" name="Shape 696"/>
            <p:cNvSpPr/>
            <p:nvPr/>
          </p:nvSpPr>
          <p:spPr>
            <a:xfrm>
              <a:off x="3729546" y="8273522"/>
              <a:ext cx="4423536" cy="64632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>
              <a:lvl1pPr algn="ctr" defTabSz="1828707">
                <a:defRPr sz="2600" b="1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3000" b="1" dirty="0" smtClean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rPr>
                <a:t>BREAK-EVEN SALES</a:t>
              </a:r>
              <a:endParaRPr sz="30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7991856" y="8293608"/>
            <a:ext cx="4528672" cy="1349080"/>
            <a:chOff x="3729545" y="8273522"/>
            <a:chExt cx="4473060" cy="1349080"/>
          </a:xfrm>
        </p:grpSpPr>
        <p:sp>
          <p:nvSpPr>
            <p:cNvPr id="129" name="Shape 695"/>
            <p:cNvSpPr/>
            <p:nvPr/>
          </p:nvSpPr>
          <p:spPr>
            <a:xfrm>
              <a:off x="3729545" y="9007051"/>
              <a:ext cx="4473060" cy="61555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tIns="91439" bIns="91439">
              <a:spAutoFit/>
            </a:bodyPr>
            <a:lstStyle>
              <a:lvl1pPr algn="ctr" defTabSz="1828707">
                <a:lnSpc>
                  <a:spcPts val="3400"/>
                </a:lnSpc>
                <a:defRPr sz="2000">
                  <a:solidFill>
                    <a:srgbClr val="595959"/>
                  </a:solidFill>
                  <a:uFill>
                    <a:solidFill>
                      <a:srgbClr val="595959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sz="2800" dirty="0" smtClean="0"/>
                <a:t>76% Gross Margin</a:t>
              </a:r>
              <a:endParaRPr sz="280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</a:endParaRPr>
            </a:p>
          </p:txBody>
        </p:sp>
        <p:sp>
          <p:nvSpPr>
            <p:cNvPr id="130" name="Shape 696"/>
            <p:cNvSpPr/>
            <p:nvPr/>
          </p:nvSpPr>
          <p:spPr>
            <a:xfrm>
              <a:off x="3729545" y="8273522"/>
              <a:ext cx="4423536" cy="64632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>
              <a:lvl1pPr algn="ctr" defTabSz="1828707">
                <a:defRPr sz="2600" b="1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3000" b="1" dirty="0" smtClean="0">
                  <a:solidFill>
                    <a:srgbClr val="404040"/>
                  </a:solidFill>
                  <a:uFill>
                    <a:solidFill>
                      <a:srgbClr val="404040"/>
                    </a:solidFill>
                  </a:uFill>
                </a:rPr>
                <a:t>SALE PRICE</a:t>
              </a:r>
              <a:endParaRPr sz="3000" b="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endParaRPr>
            </a:p>
          </p:txBody>
        </p:sp>
      </p:grpSp>
      <p:sp>
        <p:nvSpPr>
          <p:cNvPr id="131" name="Shape 687"/>
          <p:cNvSpPr/>
          <p:nvPr/>
        </p:nvSpPr>
        <p:spPr>
          <a:xfrm>
            <a:off x="12737115" y="5085531"/>
            <a:ext cx="2970415" cy="171072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28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5000" b="1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2500</a:t>
            </a:r>
            <a:r>
              <a:rPr lang="en-US" sz="3000" b="1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 </a:t>
            </a:r>
          </a:p>
          <a:p>
            <a:pPr lvl="0">
              <a:lnSpc>
                <a:spcPct val="5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4000" b="1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units</a:t>
            </a:r>
            <a:r>
              <a:rPr lang="en-US" sz="3000" b="1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 </a:t>
            </a:r>
          </a:p>
          <a:p>
            <a:pPr lvl="0">
              <a:lnSpc>
                <a:spcPct val="50000"/>
              </a:lnSpc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3000" b="1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per month</a:t>
            </a:r>
            <a:r>
              <a:rPr lang="en-US" sz="5000" b="1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 </a:t>
            </a:r>
            <a:endParaRPr sz="5000" b="1" dirty="0">
              <a:solidFill>
                <a:srgbClr val="3C3C3C"/>
              </a:solidFill>
              <a:uFill>
                <a:solidFill>
                  <a:srgbClr val="595959"/>
                </a:solidFill>
              </a:uFill>
            </a:endParaRPr>
          </a:p>
        </p:txBody>
      </p:sp>
      <p:sp>
        <p:nvSpPr>
          <p:cNvPr id="134" name="Shape 687"/>
          <p:cNvSpPr/>
          <p:nvPr/>
        </p:nvSpPr>
        <p:spPr>
          <a:xfrm>
            <a:off x="16829337" y="5085531"/>
            <a:ext cx="2970415" cy="95410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28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lang="en-US" sz="5000" b="1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0.06%</a:t>
            </a:r>
            <a:endParaRPr sz="5000" b="1" dirty="0">
              <a:solidFill>
                <a:srgbClr val="3C3C3C"/>
              </a:solidFill>
              <a:uFill>
                <a:solidFill>
                  <a:srgbClr val="595959"/>
                </a:solidFill>
              </a:uFill>
            </a:endParaRPr>
          </a:p>
        </p:txBody>
      </p:sp>
      <p:sp>
        <p:nvSpPr>
          <p:cNvPr id="143" name="Shape 695"/>
          <p:cNvSpPr/>
          <p:nvPr/>
        </p:nvSpPr>
        <p:spPr>
          <a:xfrm>
            <a:off x="16023886" y="9334912"/>
            <a:ext cx="4528672" cy="6155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ctr" defTabSz="1828707">
              <a:lnSpc>
                <a:spcPts val="3400"/>
              </a:lnSpc>
              <a:defRPr sz="20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800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1</a:t>
            </a:r>
            <a:r>
              <a:rPr lang="en-US" sz="2800" baseline="30000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st</a:t>
            </a:r>
            <a:r>
              <a:rPr lang="en-US" sz="2800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, 2</a:t>
            </a:r>
            <a:r>
              <a:rPr lang="en-US" sz="2800" baseline="30000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nd</a:t>
            </a:r>
            <a:r>
              <a:rPr lang="en-US" sz="2800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, and 3</a:t>
            </a:r>
            <a:r>
              <a:rPr lang="en-US" sz="2800" baseline="30000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rd</a:t>
            </a:r>
            <a:r>
              <a:rPr lang="en-US" sz="2800" dirty="0" smtClean="0">
                <a:solidFill>
                  <a:srgbClr val="3C3C3C"/>
                </a:solidFill>
                <a:uFill>
                  <a:solidFill>
                    <a:srgbClr val="595959"/>
                  </a:solidFill>
                </a:uFill>
              </a:rPr>
              <a:t> Years</a:t>
            </a:r>
          </a:p>
        </p:txBody>
      </p:sp>
      <p:pic>
        <p:nvPicPr>
          <p:cNvPr id="28" name="Picture 27" descr="logo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682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252517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 dirty="0"/>
          </a:p>
        </p:txBody>
      </p:sp>
      <p:sp>
        <p:nvSpPr>
          <p:cNvPr id="9" name="Shape 243"/>
          <p:cNvSpPr/>
          <p:nvPr/>
        </p:nvSpPr>
        <p:spPr>
          <a:xfrm>
            <a:off x="6289011" y="239141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Market Adoption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91952" y="4353917"/>
            <a:ext cx="19879947" cy="5373531"/>
            <a:chOff x="2491952" y="2166726"/>
            <a:chExt cx="19879947" cy="5373531"/>
          </a:xfrm>
        </p:grpSpPr>
        <p:sp>
          <p:nvSpPr>
            <p:cNvPr id="33" name="Shape 758"/>
            <p:cNvSpPr/>
            <p:nvPr/>
          </p:nvSpPr>
          <p:spPr>
            <a:xfrm>
              <a:off x="2491953" y="3100020"/>
              <a:ext cx="6575848" cy="2220093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tIns="91439" bIns="91439">
              <a:spAutoFit/>
            </a:bodyPr>
            <a:lstStyle/>
            <a:p>
              <a:pPr marL="342900" lvl="2" indent="-342900">
                <a:lnSpc>
                  <a:spcPct val="140000"/>
                </a:lnSpc>
                <a:buFont typeface="Wingdings" charset="2"/>
                <a:buChar char="q"/>
                <a:defRPr sz="1800">
                  <a:uFillTx/>
                </a:defRPr>
              </a:pPr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 </a:t>
              </a:r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Assistive Technology </a:t>
              </a:r>
              <a:r>
                <a:rPr lang="en-US" sz="3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Hackathons</a:t>
              </a:r>
              <a:endPara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endParaRPr>
            </a:p>
            <a:p>
              <a:pPr marL="342900" lvl="0" indent="-342900">
                <a:lnSpc>
                  <a:spcPct val="140000"/>
                </a:lnSpc>
                <a:buFont typeface="Wingdings" charset="2"/>
                <a:buChar char="q"/>
                <a:defRPr sz="1800">
                  <a:uFillTx/>
                </a:defRPr>
              </a:pPr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 Gaming Conventions</a:t>
              </a:r>
            </a:p>
            <a:p>
              <a:pPr marL="342900" lvl="0" indent="-342900">
                <a:lnSpc>
                  <a:spcPct val="140000"/>
                </a:lnSpc>
                <a:buFont typeface="Wingdings" charset="2"/>
                <a:buChar char="q"/>
                <a:defRPr sz="1800">
                  <a:uFillTx/>
                </a:defRPr>
              </a:pPr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 </a:t>
              </a:r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rPr>
                <a:t>Consumer Electronics Show (CES)</a:t>
              </a:r>
            </a:p>
          </p:txBody>
        </p:sp>
        <p:sp>
          <p:nvSpPr>
            <p:cNvPr id="34" name="Shape 761"/>
            <p:cNvSpPr/>
            <p:nvPr/>
          </p:nvSpPr>
          <p:spPr>
            <a:xfrm>
              <a:off x="2491952" y="2166726"/>
              <a:ext cx="6575849" cy="738664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828707">
                <a:defRPr sz="2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4800" b="1" dirty="0" smtClean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rPr>
                <a:t>Events</a:t>
              </a:r>
              <a:endParaRPr sz="4800" b="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5594" y="5421713"/>
              <a:ext cx="3331044" cy="2118544"/>
            </a:xfrm>
            <a:prstGeom prst="rect">
              <a:avLst/>
            </a:prstGeom>
          </p:spPr>
        </p:pic>
        <p:sp>
          <p:nvSpPr>
            <p:cNvPr id="37" name="Shape 761"/>
            <p:cNvSpPr/>
            <p:nvPr/>
          </p:nvSpPr>
          <p:spPr>
            <a:xfrm>
              <a:off x="9220201" y="2166726"/>
              <a:ext cx="6575849" cy="738664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828707">
                <a:defRPr sz="2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4800" b="1" dirty="0" smtClean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rPr>
                <a:t>Partnerships</a:t>
              </a:r>
              <a:endParaRPr sz="4800" b="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8900" y="3227020"/>
              <a:ext cx="4025900" cy="86191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95100" y="4390042"/>
              <a:ext cx="1778000" cy="75461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0800" y="5195458"/>
              <a:ext cx="4152900" cy="1527617"/>
            </a:xfrm>
            <a:prstGeom prst="rect">
              <a:avLst/>
            </a:prstGeom>
          </p:spPr>
        </p:pic>
        <p:sp>
          <p:nvSpPr>
            <p:cNvPr id="42" name="Shape 761"/>
            <p:cNvSpPr/>
            <p:nvPr/>
          </p:nvSpPr>
          <p:spPr>
            <a:xfrm>
              <a:off x="15796050" y="2174452"/>
              <a:ext cx="6575849" cy="738664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1828707">
                <a:defRPr sz="26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lang="en-US" sz="4800" b="1" dirty="0" smtClean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rPr>
                <a:t>Crowdsourcing</a:t>
              </a:r>
              <a:endParaRPr sz="4800" b="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73456" y="3354020"/>
              <a:ext cx="5427350" cy="635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73456" y="3691708"/>
              <a:ext cx="5336750" cy="3557833"/>
            </a:xfrm>
            <a:prstGeom prst="rect">
              <a:avLst/>
            </a:prstGeom>
          </p:spPr>
        </p:pic>
      </p:grpSp>
      <p:pic>
        <p:nvPicPr>
          <p:cNvPr id="16" name="Picture 15" descr="logo-1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8496932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919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252517"/>
            <a:ext cx="24384000" cy="243840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 algn="ctr" defTabSz="1828707">
              <a:defRPr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 dirty="0"/>
          </a:p>
        </p:txBody>
      </p:sp>
      <p:sp>
        <p:nvSpPr>
          <p:cNvPr id="9" name="Shape 243"/>
          <p:cNvSpPr/>
          <p:nvPr/>
        </p:nvSpPr>
        <p:spPr>
          <a:xfrm>
            <a:off x="6289011" y="239141"/>
            <a:ext cx="11803913" cy="1169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ctr" defTabSz="1828707">
              <a:defRPr sz="640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6400" b="1" dirty="0" smtClean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Why Us? </a:t>
            </a:r>
            <a:endParaRPr sz="6400" b="1" dirty="0">
              <a:solidFill>
                <a:srgbClr val="404040"/>
              </a:solidFill>
              <a:uFill>
                <a:solidFill>
                  <a:srgbClr val="404040"/>
                </a:solidFill>
              </a:u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570750" y="2057400"/>
            <a:ext cx="11226313" cy="6978435"/>
            <a:chOff x="6748550" y="2057400"/>
            <a:chExt cx="11226313" cy="6978435"/>
          </a:xfrm>
        </p:grpSpPr>
        <p:grpSp>
          <p:nvGrpSpPr>
            <p:cNvPr id="7" name="Group 6"/>
            <p:cNvGrpSpPr/>
            <p:nvPr/>
          </p:nvGrpSpPr>
          <p:grpSpPr>
            <a:xfrm>
              <a:off x="6748550" y="2057400"/>
              <a:ext cx="4528672" cy="6978435"/>
              <a:chOff x="3993779" y="2057400"/>
              <a:chExt cx="4528672" cy="6978435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3993779" y="6824981"/>
                <a:ext cx="4528672" cy="2210854"/>
                <a:chOff x="3729545" y="8273522"/>
                <a:chExt cx="4473060" cy="2210854"/>
              </a:xfrm>
            </p:grpSpPr>
            <p:sp>
              <p:nvSpPr>
                <p:cNvPr id="129" name="Shape 695"/>
                <p:cNvSpPr/>
                <p:nvPr/>
              </p:nvSpPr>
              <p:spPr>
                <a:xfrm>
                  <a:off x="3729545" y="9007051"/>
                  <a:ext cx="4473060" cy="1477325"/>
                </a:xfrm>
                <a:prstGeom prst="rect">
                  <a:avLst/>
                </a:prstGeom>
                <a:ln w="254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tIns="91439" bIns="91439">
                  <a:spAutoFit/>
                </a:bodyPr>
                <a:lstStyle>
                  <a:lvl1pPr algn="ctr" defTabSz="1828707">
                    <a:lnSpc>
                      <a:spcPts val="3400"/>
                    </a:lnSpc>
                    <a:defRPr sz="2000">
                      <a:solidFill>
                        <a:srgbClr val="595959"/>
                      </a:solidFill>
                      <a:uFill>
                        <a:solidFill>
                          <a:srgbClr val="595959"/>
                        </a:solidFill>
                      </a:uFill>
                      <a:latin typeface="PT Sans"/>
                      <a:ea typeface="PT Sans"/>
                      <a:cs typeface="PT Sans"/>
                      <a:sym typeface="PT Sans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2800" i="1" dirty="0" smtClean="0">
                      <a:solidFill>
                        <a:srgbClr val="000000"/>
                      </a:solidFill>
                      <a:uFillTx/>
                    </a:rPr>
                    <a:t>Software Engineering</a:t>
                  </a:r>
                </a:p>
                <a:p>
                  <a:pPr lvl="0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endParaRPr lang="en-US" sz="2800" dirty="0">
                    <a:solidFill>
                      <a:srgbClr val="000000"/>
                    </a:solidFill>
                    <a:uFillTx/>
                  </a:endParaRPr>
                </a:p>
                <a:p>
                  <a:pPr lvl="0">
                    <a:defRPr sz="180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2800" dirty="0" smtClean="0">
                      <a:solidFill>
                        <a:srgbClr val="000000"/>
                      </a:solidFill>
                      <a:uFillTx/>
                    </a:rPr>
                    <a:t>MIT CSAIL, MIT Media Lab</a:t>
                  </a:r>
                  <a:endParaRPr sz="2800" dirty="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</a:endParaRPr>
                </a:p>
              </p:txBody>
            </p:sp>
            <p:sp>
              <p:nvSpPr>
                <p:cNvPr id="130" name="Shape 696"/>
                <p:cNvSpPr/>
                <p:nvPr/>
              </p:nvSpPr>
              <p:spPr>
                <a:xfrm>
                  <a:off x="3729545" y="8273522"/>
                  <a:ext cx="4423536" cy="646329"/>
                </a:xfrm>
                <a:prstGeom prst="rect">
                  <a:avLst/>
                </a:prstGeom>
                <a:ln w="254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tIns="91439" bIns="91439">
                  <a:spAutoFit/>
                </a:bodyPr>
                <a:lstStyle>
                  <a:lvl1pPr algn="ctr" defTabSz="1828707">
                    <a:defRPr sz="2600" b="1">
                      <a:solidFill>
                        <a:srgbClr val="404040"/>
                      </a:solidFill>
                      <a:uFill>
                        <a:solidFill>
                          <a:srgbClr val="404040"/>
                        </a:solidFill>
                      </a:uFill>
                      <a:latin typeface="PT Sans"/>
                      <a:ea typeface="PT Sans"/>
                      <a:cs typeface="PT Sans"/>
                      <a:sym typeface="PT Sans"/>
                    </a:defRPr>
                  </a:lvl1pPr>
                </a:lstStyle>
                <a:p>
                  <a:pPr lvl="0">
                    <a:defRPr sz="1800" b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3000" b="1" dirty="0" smtClean="0">
                      <a:solidFill>
                        <a:srgbClr val="404040"/>
                      </a:solidFill>
                      <a:uFill>
                        <a:solidFill>
                          <a:srgbClr val="404040"/>
                        </a:solidFill>
                      </a:uFill>
                    </a:rPr>
                    <a:t>BIRKAN UZUN</a:t>
                  </a:r>
                  <a:endParaRPr sz="3000" b="1" dirty="0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</a:endParaRPr>
                </a:p>
              </p:txBody>
            </p:sp>
          </p:grpSp>
          <p:pic>
            <p:nvPicPr>
              <p:cNvPr id="4" name="Picture 3" descr="birkan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4065" y="2057400"/>
                <a:ext cx="3848100" cy="3848100"/>
              </a:xfrm>
              <a:prstGeom prst="ellipse">
                <a:avLst/>
              </a:prstGeom>
              <a:ln w="63500" cap="rnd">
                <a:solidFill>
                  <a:srgbClr val="000000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13446191" y="2057400"/>
              <a:ext cx="4528672" cy="6978435"/>
              <a:chOff x="16143804" y="2057400"/>
              <a:chExt cx="4528672" cy="6978435"/>
            </a:xfrm>
          </p:grpSpPr>
          <p:sp>
            <p:nvSpPr>
              <p:cNvPr id="124" name="Shape 696"/>
              <p:cNvSpPr/>
              <p:nvPr/>
            </p:nvSpPr>
            <p:spPr>
              <a:xfrm>
                <a:off x="16193944" y="6824981"/>
                <a:ext cx="4478532" cy="64632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tIns="91439" bIns="91439">
                <a:spAutoFit/>
              </a:bodyPr>
              <a:lstStyle>
                <a:lvl1pPr algn="ctr" defTabSz="1828707">
                  <a:defRPr sz="2600" b="1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  <a:uFillTx/>
                  </a:defRPr>
                </a:pPr>
                <a:r>
                  <a:rPr lang="en-US" sz="3000" b="1" dirty="0" smtClean="0">
                    <a:solidFill>
                      <a:srgbClr val="404040"/>
                    </a:solidFill>
                    <a:uFill>
                      <a:solidFill>
                        <a:srgbClr val="404040"/>
                      </a:solidFill>
                    </a:uFill>
                  </a:rPr>
                  <a:t>AHMET MUSABEYOGLU</a:t>
                </a:r>
              </a:p>
            </p:txBody>
          </p:sp>
          <p:pic>
            <p:nvPicPr>
              <p:cNvPr id="5" name="Picture 4" descr="acmmmmmm\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29" t="5996" r="12998" b="51588"/>
              <a:stretch/>
            </p:blipFill>
            <p:spPr>
              <a:xfrm>
                <a:off x="16595791" y="2057400"/>
                <a:ext cx="3679876" cy="3882438"/>
              </a:xfrm>
              <a:prstGeom prst="ellipse">
                <a:avLst/>
              </a:prstGeom>
              <a:ln w="63500" cap="rnd">
                <a:solidFill>
                  <a:srgbClr val="000000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34" name="Shape 695"/>
              <p:cNvSpPr/>
              <p:nvPr/>
            </p:nvSpPr>
            <p:spPr>
              <a:xfrm>
                <a:off x="16143804" y="7558510"/>
                <a:ext cx="4528672" cy="147732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tIns="91439" bIns="91439">
                <a:spAutoFit/>
              </a:bodyPr>
              <a:lstStyle>
                <a:lvl1pPr algn="ctr" defTabSz="1828707">
                  <a:lnSpc>
                    <a:spcPts val="3400"/>
                  </a:lnSpc>
                  <a:defRPr sz="2000">
                    <a:solidFill>
                      <a:srgbClr val="595959"/>
                    </a:solidFill>
                    <a:uFill>
                      <a:solidFill>
                        <a:srgbClr val="595959"/>
                      </a:solidFill>
                    </a:uFill>
                    <a:latin typeface="PT Sans"/>
                    <a:ea typeface="PT Sans"/>
                    <a:cs typeface="PT Sans"/>
                    <a:sym typeface="PT Sans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2800" i="1" dirty="0" smtClean="0">
                    <a:solidFill>
                      <a:srgbClr val="000000"/>
                    </a:solidFill>
                    <a:uFillTx/>
                  </a:rPr>
                  <a:t>Electrical Engineering</a:t>
                </a:r>
              </a:p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endParaRPr lang="en-US" sz="2800" dirty="0">
                  <a:solidFill>
                    <a:srgbClr val="000000"/>
                  </a:solidFill>
                  <a:uFillTx/>
                </a:endParaRPr>
              </a:p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sz="2800" dirty="0" smtClean="0">
                    <a:solidFill>
                      <a:srgbClr val="000000"/>
                    </a:solidFill>
                    <a:uFillTx/>
                  </a:rPr>
                  <a:t>MIT ISN, MIT RLE</a:t>
                </a:r>
                <a:endParaRPr sz="2800" dirty="0">
                  <a:solidFill>
                    <a:srgbClr val="595959"/>
                  </a:solidFill>
                  <a:uFill>
                    <a:solidFill>
                      <a:srgbClr val="595959"/>
                    </a:solidFill>
                  </a:uFill>
                </a:endParaRPr>
              </a:p>
            </p:txBody>
          </p:sp>
        </p:grpSp>
      </p:grpSp>
      <p:sp>
        <p:nvSpPr>
          <p:cNvPr id="37" name="Shape 224"/>
          <p:cNvSpPr/>
          <p:nvPr/>
        </p:nvSpPr>
        <p:spPr>
          <a:xfrm>
            <a:off x="3111977" y="9615252"/>
            <a:ext cx="18244806" cy="0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2400">
                <a:uFillTx/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9422" y="10266424"/>
            <a:ext cx="2286000" cy="1308100"/>
          </a:xfrm>
          <a:prstGeom prst="rect">
            <a:avLst/>
          </a:prstGeom>
        </p:spPr>
      </p:pic>
      <p:pic>
        <p:nvPicPr>
          <p:cNvPr id="17" name="Picture 16" descr="logo-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184" y="12798597"/>
            <a:ext cx="1677416" cy="9377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66385" y="11472924"/>
            <a:ext cx="2571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uFillTx/>
              </a:rPr>
              <a:t>Semi-Finalist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85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Calibri Light"/>
        <a:ea typeface="Calibri Light"/>
        <a:cs typeface="Calibri Light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353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353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Calibri Light"/>
        <a:ea typeface="Calibri Light"/>
        <a:cs typeface="Calibri Light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914353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914353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671</Words>
  <Application>Microsoft Macintosh PowerPoint</Application>
  <PresentationFormat>Custom</PresentationFormat>
  <Paragraphs>190</Paragraphs>
  <Slides>23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Birkan Uzun</cp:lastModifiedBy>
  <cp:revision>77</cp:revision>
  <dcterms:modified xsi:type="dcterms:W3CDTF">2015-06-14T04:17:57Z</dcterms:modified>
</cp:coreProperties>
</file>